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7" r:id="rId18"/>
    <p:sldId id="279" r:id="rId19"/>
    <p:sldId id="280" r:id="rId20"/>
    <p:sldId id="281" r:id="rId21"/>
    <p:sldId id="282" r:id="rId22"/>
    <p:sldId id="276" r:id="rId23"/>
    <p:sldId id="274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C73"/>
    <a:srgbClr val="F4D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1999-BCB7-4FE2-97CB-14FDFDC90CA8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7998-9171-4477-AA6F-7460C6584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2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7998-9171-4477-AA6F-7460C65845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2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7998-9171-4477-AA6F-7460C65845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2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7998-9171-4477-AA6F-7460C65845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2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7998-9171-4477-AA6F-7460C65845F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4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b.ru/" TargetMode="External"/><Relationship Id="rId2" Type="http://schemas.openxmlformats.org/officeDocument/2006/relationships/hyperlink" Target="mailto:imeb.pr@rud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14F415B-9143-4A54-A82A-263A788663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1934073"/>
            <a:ext cx="7772400" cy="1470025"/>
          </a:xfrm>
          <a:noFill/>
        </p:spPr>
        <p:txBody>
          <a:bodyPr>
            <a:noAutofit/>
          </a:bodyPr>
          <a:lstStyle/>
          <a:p>
            <a:pPr algn="r" eaLnBrk="1" hangingPunct="1"/>
            <a:r>
              <a:rPr lang="ru-RU" altLang="ru-RU" sz="3200" b="1" dirty="0">
                <a:solidFill>
                  <a:schemeClr val="accent1"/>
                </a:solidFill>
                <a:latin typeface="+mn-lt"/>
                <a:cs typeface="Leelawadee UI Semilight" pitchFamily="34" charset="-34"/>
              </a:rPr>
              <a:t>Реклама и Связи с общественностью – </a:t>
            </a:r>
            <a:br>
              <a:rPr lang="ru-RU" altLang="ru-RU" sz="3200" b="1" dirty="0">
                <a:solidFill>
                  <a:schemeClr val="accent1"/>
                </a:solidFill>
                <a:latin typeface="+mn-lt"/>
                <a:cs typeface="Leelawadee UI Semilight" pitchFamily="34" charset="-34"/>
              </a:rPr>
            </a:br>
            <a:r>
              <a:rPr lang="ru-RU" altLang="ru-RU" sz="4000" b="1" dirty="0">
                <a:solidFill>
                  <a:schemeClr val="accent1"/>
                </a:solidFill>
                <a:latin typeface="+mn-lt"/>
                <a:cs typeface="Leelawadee UI Semilight" pitchFamily="34" charset="-34"/>
              </a:rPr>
              <a:t>моя профессия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5" y="3789040"/>
            <a:ext cx="5443208" cy="228193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7224F684-59BC-460F-80AC-6754F6E4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29" y="1196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7F7F7F"/>
                </a:solidFill>
              </a:rPr>
              <a:t>Ожидания от учебы и карьеры </a:t>
            </a:r>
            <a:r>
              <a:rPr lang="ru-RU" altLang="ru-RU" sz="2800" dirty="0">
                <a:solidFill>
                  <a:srgbClr val="F48D1C"/>
                </a:solidFill>
              </a:rPr>
              <a:t/>
            </a:r>
            <a:br>
              <a:rPr lang="ru-RU" altLang="ru-RU" sz="2800" dirty="0">
                <a:solidFill>
                  <a:srgbClr val="F48D1C"/>
                </a:solidFill>
              </a:rPr>
            </a:br>
            <a:endParaRPr lang="ru-RU" alt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3"/>
            <a:ext cx="3419872" cy="6241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461738"/>
            <a:ext cx="7666378" cy="1313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800" b="1" noProof="1" smtClean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НАПРАВЛЕНИЕ:«РЕКЛАМА И СВЯЗИ С ОБЩЕСТВЕННОСТЬЮ»</a:t>
            </a:r>
            <a:endParaRPr lang="ru-RU" sz="800" b="1" noProof="1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82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Иностранный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язык – диплом переводчика без подготовительного факультета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6" y="2263924"/>
            <a:ext cx="9137824" cy="38293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ru-RU" altLang="ru-RU" dirty="0" smtClean="0"/>
              <a:t>    </a:t>
            </a:r>
            <a:r>
              <a:rPr lang="ru-RU" altLang="ru-RU" sz="11200" dirty="0" smtClean="0"/>
              <a:t>В </a:t>
            </a:r>
            <a:r>
              <a:rPr lang="ru-RU" altLang="ru-RU" sz="11200" dirty="0"/>
              <a:t>стоимость контрактного обучения, входит обучение </a:t>
            </a:r>
            <a:r>
              <a:rPr lang="ru-RU" altLang="ru-RU" sz="11200" dirty="0" smtClean="0"/>
              <a:t>не только </a:t>
            </a:r>
            <a:r>
              <a:rPr lang="ru-RU" altLang="ru-RU" sz="11200" dirty="0"/>
              <a:t>по программе специальности, но и по программе «Переводчик в сфере профессиональной коммуникации». За 4 года получить два диплома без лишних затрат времени и денег.</a:t>
            </a:r>
          </a:p>
          <a:p>
            <a:pPr>
              <a:spcBef>
                <a:spcPts val="600"/>
              </a:spcBef>
              <a:buNone/>
            </a:pPr>
            <a:endParaRPr lang="ru-RU" altLang="ru-RU" sz="11200" dirty="0"/>
          </a:p>
          <a:p>
            <a:pPr>
              <a:spcBef>
                <a:spcPts val="600"/>
              </a:spcBef>
              <a:buNone/>
            </a:pPr>
            <a:r>
              <a:rPr lang="ru-RU" altLang="ru-RU" sz="11200" dirty="0" smtClean="0"/>
              <a:t>     Мы </a:t>
            </a:r>
            <a:r>
              <a:rPr lang="ru-RU" altLang="ru-RU" sz="11200" dirty="0"/>
              <a:t>создаем условия для будущего карьерного роста наших выпускников и даем им 1500 часов иностранного языка (вместо стандартных 360), а успешно освоившие программу получают диплом переводчика.</a:t>
            </a:r>
          </a:p>
          <a:p>
            <a:pPr>
              <a:spcBef>
                <a:spcPts val="600"/>
              </a:spcBef>
              <a:buNone/>
            </a:pPr>
            <a:endParaRPr lang="ru-RU" altLang="ru-RU" sz="11200" dirty="0"/>
          </a:p>
          <a:p>
            <a:pPr>
              <a:buNone/>
            </a:pPr>
            <a:r>
              <a:rPr lang="ru-RU" altLang="ru-RU" sz="4000" b="1" dirty="0"/>
              <a:t>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Какой второй язык выбрать?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24744"/>
            <a:ext cx="9252520" cy="3384375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dirty="0" smtClean="0"/>
              <a:t>    </a:t>
            </a:r>
            <a:r>
              <a:rPr lang="ru-RU" altLang="ru-RU" sz="2800" dirty="0" smtClean="0"/>
              <a:t>Знание второго иностранного </a:t>
            </a:r>
            <a:r>
              <a:rPr lang="ru-RU" altLang="ru-RU" sz="2800" dirty="0"/>
              <a:t>языка является конкурентным преимуществом для работы  в сфере рекламе. </a:t>
            </a:r>
            <a:r>
              <a:rPr lang="ru-RU" altLang="ru-RU" sz="2800" dirty="0" smtClean="0"/>
              <a:t>Студенты ИМЭБ </a:t>
            </a:r>
            <a:r>
              <a:rPr lang="ru-RU" altLang="ru-RU" sz="2800" dirty="0"/>
              <a:t>могут пройти подготовку по следующим иностранным языкам: </a:t>
            </a:r>
            <a:endParaRPr lang="ru-RU" altLang="ru-RU" sz="2800" dirty="0" smtClean="0"/>
          </a:p>
          <a:p>
            <a:pPr>
              <a:buNone/>
            </a:pPr>
            <a:r>
              <a:rPr lang="ru-RU" altLang="ru-RU" b="1" dirty="0"/>
              <a:t> </a:t>
            </a:r>
            <a:r>
              <a:rPr lang="ru-RU" altLang="ru-RU" b="1" dirty="0" smtClean="0"/>
              <a:t>   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590"/>
            <a:ext cx="9252520" cy="5266819"/>
          </a:xfrm>
          <a:prstGeom prst="rect">
            <a:avLst/>
          </a:prstGeom>
          <a:ln w="57150">
            <a:solidFill>
              <a:srgbClr val="F9EC7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544" y="3068960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/>
              <a:t>немецкий, французский, испанский, итальянский, китайский, японский</a:t>
            </a:r>
            <a:r>
              <a:rPr lang="ru-RU" altLang="ru-RU" sz="2800" dirty="0"/>
              <a:t> (по выбору).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00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8417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Математические и естественнонаучные дисциплины практической направленности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988840"/>
            <a:ext cx="4320480" cy="396044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altLang="ru-RU" dirty="0"/>
              <a:t>Математика и статистика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Компьютерные технологии и информатика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Концепции современного естествознания</a:t>
            </a:r>
          </a:p>
          <a:p>
            <a:pPr>
              <a:buFont typeface="Courier New" pitchFamily="49" charset="0"/>
              <a:buChar char="o"/>
            </a:pPr>
            <a:r>
              <a:rPr lang="ru-RU" dirty="0"/>
              <a:t>Философия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960440" cy="3960440"/>
          </a:xfrm>
          <a:prstGeom prst="rect">
            <a:avLst/>
          </a:prstGeom>
          <a:ln w="57150">
            <a:solidFill>
              <a:srgbClr val="F9EC73"/>
            </a:solidFill>
          </a:ln>
        </p:spPr>
      </p:pic>
    </p:spTree>
    <p:extLst>
      <p:ext uri="{BB962C8B-B14F-4D97-AF65-F5344CB8AC3E}">
        <p14:creationId xmlns:p14="http://schemas.microsoft.com/office/powerpoint/2010/main" val="902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8417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Экономическая составляющая коммуникационного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988840"/>
            <a:ext cx="4320480" cy="396044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/>
              <a:t>Основы экономики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Мировая экономика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Экономическая география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Имидж регионов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Политология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dirty="0"/>
              <a:t>Правоведение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00" y="2027808"/>
            <a:ext cx="3848968" cy="3848968"/>
          </a:xfrm>
          <a:prstGeom prst="rect">
            <a:avLst/>
          </a:prstGeom>
          <a:ln w="57150">
            <a:solidFill>
              <a:srgbClr val="F9EC73"/>
            </a:solidFill>
          </a:ln>
        </p:spPr>
      </p:pic>
    </p:spTree>
    <p:extLst>
      <p:ext uri="{BB962C8B-B14F-4D97-AF65-F5344CB8AC3E}">
        <p14:creationId xmlns:p14="http://schemas.microsoft.com/office/powerpoint/2010/main" val="10266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8417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Экономическая составляющая коммуникационного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988840"/>
            <a:ext cx="4320480" cy="396044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Искусство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Литература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dirty="0"/>
              <a:t>История кинематографа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Основы дизайна и композиции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История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960440" cy="3960440"/>
          </a:xfrm>
          <a:prstGeom prst="rect">
            <a:avLst/>
          </a:prstGeom>
          <a:ln w="57150">
            <a:solidFill>
              <a:srgbClr val="F9EC7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39" y="2235845"/>
            <a:ext cx="3217153" cy="32109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08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640" y="211808"/>
            <a:ext cx="8890668" cy="31069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ВВОДНЫЕ КОММУНИКАЦИОННЫЕ ДИСЦИПЛИНЫ: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История рекламы и связей с общественностью. 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Основы интегрированных коммуникаций (рекламы и связей с общественностью)</a:t>
            </a:r>
          </a:p>
          <a:p>
            <a:pPr marL="342900" indent="-34290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Основы теории коммуникации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3784352"/>
            <a:ext cx="8895308" cy="30243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ДИСЦИПЛИНЫ, РАЗВИВАЮЩИЕ ТВОРЧЕСКИЕ СПОСОБНОСТИ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Копирайтинг в PR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Копирайтинг в рекламе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Технологии производства в рекламе и связях с общественностью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Креатив в рекламе и в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PR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Творческие аспекты PR-деятельности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Развитие креативного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мышления</a:t>
            </a:r>
            <a:endParaRPr lang="en-US" altLang="ru-RU" dirty="0">
              <a:solidFill>
                <a:srgbClr val="0000C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83" y="2492896"/>
            <a:ext cx="2264673" cy="1872208"/>
          </a:xfrm>
          <a:prstGeom prst="flowChartDecision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01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flipH="1">
            <a:off x="233536" y="211808"/>
            <a:ext cx="8890668" cy="31069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ДИСЦИПЛИНЫ, РАССМАТРИВАЮЩИЕ ФЕНОМЕНЫ РЕКЛАМЫ И СВЯЗЕЙ С ОБЩЕСТВЕННОСТЬЮ С ТОЧКИ ЗРЕНИЯ РАЗЛИЧНЫХ НАУК</a:t>
            </a:r>
          </a:p>
          <a:p>
            <a:pPr marL="342900" indent="-342900" algn="r"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Социология массовых коммуникаций </a:t>
            </a:r>
          </a:p>
          <a:p>
            <a:pPr marL="342900" indent="-342900" algn="r"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Психология массовых коммуникаций</a:t>
            </a:r>
          </a:p>
          <a:p>
            <a:pPr marL="342900" indent="-342900" algn="r">
              <a:buFont typeface="Courier New" pitchFamily="49" charset="0"/>
              <a:buChar char="o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Правовое регулирование деятельности в сфере рекламы 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и связей с общественностью </a:t>
            </a:r>
          </a:p>
          <a:p>
            <a:pPr marL="342900" indent="-342900" algn="r">
              <a:buFont typeface="Courier New" pitchFamily="49" charset="0"/>
              <a:buChar char="o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246904" y="3622328"/>
            <a:ext cx="8895308" cy="32356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ПРИКЛАДНЫЕ ДИСЦИПЛИНЫ ДЛЯ ЭФФЕКТНОЙ КОММУНИКАЦИИ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Менеджмент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Имидж-дизайн 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Управление человеческими ресурсами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Поведение потребителей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Теория и практика продаж в рекламе</a:t>
            </a:r>
            <a:endParaRPr lang="en-US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Ораторское искусство </a:t>
            </a:r>
          </a:p>
          <a:p>
            <a:pPr marL="285750" indent="-285750" algn="r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Методы воздействия в массовых коммуникациях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2264673" cy="1872208"/>
          </a:xfrm>
          <a:prstGeom prst="flowChartDecision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49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Информационно-компьютерная составляющая обучения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504056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sz="3600" dirty="0"/>
              <a:t>Компьютерные технологии в дизайне рекламы</a:t>
            </a:r>
            <a:endParaRPr lang="en-US" altLang="ru-RU" sz="3600" dirty="0"/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sz="3600" dirty="0"/>
              <a:t>Информационные технологии в рекламе и PR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sz="3600" dirty="0"/>
              <a:t>Визуальные бренд-коммуникации</a:t>
            </a:r>
          </a:p>
          <a:p>
            <a:pPr>
              <a:buFont typeface="Courier New" pitchFamily="49" charset="0"/>
              <a:buChar char="o"/>
            </a:pP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68" y="2132856"/>
            <a:ext cx="3395009" cy="3088630"/>
          </a:xfrm>
          <a:prstGeom prst="rect">
            <a:avLst/>
          </a:prstGeom>
          <a:ln w="38100">
            <a:solidFill>
              <a:srgbClr val="F9EC73"/>
            </a:solidFill>
          </a:ln>
        </p:spPr>
      </p:pic>
    </p:spTree>
    <p:extLst>
      <p:ext uri="{BB962C8B-B14F-4D97-AF65-F5344CB8AC3E}">
        <p14:creationId xmlns:p14="http://schemas.microsoft.com/office/powerpoint/2010/main" val="11361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Дисциплины, изучающие различные виды маркетинговых коммуникаций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888258" cy="23042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Основы </a:t>
            </a:r>
            <a:r>
              <a:rPr lang="ru-RU" sz="2400" dirty="0" err="1">
                <a:latin typeface="Arial" charset="0"/>
              </a:rPr>
              <a:t>брендинга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Arial" charset="0"/>
              </a:rPr>
              <a:t>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BTL-технологии продвижения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Событийный</a:t>
            </a:r>
            <a:r>
              <a:rPr lang="en-US" sz="2400" dirty="0">
                <a:latin typeface="Arial" charset="0"/>
              </a:rPr>
              <a:t> (event)</a:t>
            </a:r>
            <a:r>
              <a:rPr lang="ru-RU" sz="2400" dirty="0">
                <a:latin typeface="Arial" charset="0"/>
              </a:rPr>
              <a:t> маркетинг</a:t>
            </a:r>
            <a:endParaRPr lang="ru-RU" sz="2400" dirty="0">
              <a:solidFill>
                <a:schemeClr val="bg2"/>
              </a:solidFill>
              <a:latin typeface="Arial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Исследования в маркетинговых коммуникация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Международная реклама  </a:t>
            </a:r>
            <a:endParaRPr lang="en-US" sz="2400" dirty="0">
              <a:latin typeface="Arial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sz="2400" dirty="0">
                <a:latin typeface="Arial" charset="0"/>
              </a:rPr>
              <a:t>Нестандартные рекламные и </a:t>
            </a:r>
            <a:r>
              <a:rPr lang="en-US" sz="2400" dirty="0">
                <a:latin typeface="Arial" charset="0"/>
              </a:rPr>
              <a:t>PR</a:t>
            </a:r>
            <a:r>
              <a:rPr lang="ru-RU" sz="2400" dirty="0" smtClean="0">
                <a:latin typeface="Arial" charset="0"/>
              </a:rPr>
              <a:t>-технологии</a:t>
            </a:r>
            <a:r>
              <a:rPr lang="ru-RU" sz="900" dirty="0">
                <a:latin typeface="Arial" charset="0"/>
              </a:rPr>
              <a:t/>
            </a:r>
            <a:br>
              <a:rPr lang="ru-RU" sz="900" dirty="0">
                <a:latin typeface="Arial" charset="0"/>
              </a:rPr>
            </a:br>
            <a:endParaRPr lang="ru-RU" sz="900" dirty="0">
              <a:latin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dirty="0"/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83322" r="31600"/>
          <a:stretch/>
        </p:blipFill>
        <p:spPr>
          <a:xfrm>
            <a:off x="156320" y="2353072"/>
            <a:ext cx="4200474" cy="2411037"/>
          </a:xfrm>
          <a:prstGeom prst="rect">
            <a:avLst/>
          </a:prstGeom>
          <a:ln w="57150">
            <a:solidFill>
              <a:srgbClr val="F9EC73"/>
            </a:solidFill>
          </a:ln>
        </p:spPr>
      </p:pic>
    </p:spTree>
    <p:extLst>
      <p:ext uri="{BB962C8B-B14F-4D97-AF65-F5344CB8AC3E}">
        <p14:creationId xmlns:p14="http://schemas.microsoft.com/office/powerpoint/2010/main" val="37931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Управленческие и маркетинговые дисциплины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0" y="1772816"/>
            <a:ext cx="9324528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 Основы менеджмента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Организация работы отделов рекламы и связей с общественностью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Основы маркетинга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Маркетинговые исследования и ситуационный анализ</a:t>
            </a:r>
          </a:p>
          <a:p>
            <a:pPr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1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Новые тенденции в коммуникационных профессиях</a:t>
            </a:r>
            <a:r>
              <a:rPr lang="ru-RU" altLang="ru-RU" sz="4000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4"/>
          <a:stretch/>
        </p:blipFill>
        <p:spPr>
          <a:xfrm>
            <a:off x="-3492895" y="0"/>
            <a:ext cx="5392034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2123728" y="1484784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Информационный бизнес растет и фокусирует все силы для решения задач продвижения. </a:t>
            </a:r>
            <a:endParaRPr lang="ru-RU" altLang="ru-RU" sz="2400" dirty="0" smtClean="0"/>
          </a:p>
          <a:p>
            <a:pPr marL="342900" indent="-342900">
              <a:buFont typeface="Courier New" pitchFamily="49" charset="0"/>
              <a:buChar char="o"/>
            </a:pPr>
            <a:endParaRPr lang="ru-RU" altLang="ru-RU" sz="2400" dirty="0"/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Задача направления «Реклама и связи с общественностью» - научить будущих профессионалов проводить эффективные коммуникационные кампании</a:t>
            </a:r>
            <a:r>
              <a:rPr lang="ru-RU" altLang="ru-RU" sz="2400" dirty="0" smtClean="0"/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altLang="ru-RU" sz="2400" dirty="0"/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Наш выпускник – это специалист по производству и распространению не только классической рекламы и </a:t>
            </a:r>
            <a:r>
              <a:rPr lang="en-US" altLang="ru-RU" sz="2400" dirty="0"/>
              <a:t>PR</a:t>
            </a:r>
            <a:r>
              <a:rPr lang="ru-RU" altLang="ru-RU" sz="2400" dirty="0"/>
              <a:t>, но и </a:t>
            </a: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любой положительной информации</a:t>
            </a:r>
            <a:r>
              <a:rPr lang="ru-RU" altLang="ru-RU" sz="2400" dirty="0"/>
              <a:t>, любыми способами, по всем возможным коммуникационным каналам. 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2977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Дисциплины, изучающие различные носители и средства коммуникаций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0" y="1772817"/>
            <a:ext cx="9324528" cy="2808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 Теория и практика массовой информации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dirty="0"/>
              <a:t>Введение в рекламную полиграфию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Технологии производства в рекламе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dirty="0" err="1"/>
              <a:t>Продакт</a:t>
            </a:r>
            <a:r>
              <a:rPr lang="ru-RU" dirty="0"/>
              <a:t> </a:t>
            </a:r>
            <a:r>
              <a:rPr lang="ru-RU" dirty="0" err="1"/>
              <a:t>плейсмент</a:t>
            </a:r>
            <a:endParaRPr lang="ru-RU" altLang="ru-RU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ru-RU" altLang="ru-RU" dirty="0">
              <a:solidFill>
                <a:schemeClr val="accent2"/>
              </a:solidFill>
            </a:endParaRPr>
          </a:p>
          <a:p>
            <a:pPr>
              <a:buNone/>
            </a:pP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Специальные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-дисциплины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Arial" charset="0"/>
              </a:rPr>
              <a:t>PR </a:t>
            </a:r>
            <a:r>
              <a:rPr lang="ru-RU" dirty="0">
                <a:latin typeface="Arial" charset="0"/>
              </a:rPr>
              <a:t>в современном мире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Arial" charset="0"/>
              </a:rPr>
              <a:t>PR</a:t>
            </a:r>
            <a:r>
              <a:rPr lang="ru-RU" dirty="0">
                <a:latin typeface="Arial" charset="0"/>
              </a:rPr>
              <a:t> в международных отношениях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dirty="0">
                <a:latin typeface="Arial" charset="0"/>
              </a:rPr>
              <a:t>Политический </a:t>
            </a:r>
            <a:r>
              <a:rPr lang="en-US" dirty="0">
                <a:latin typeface="Arial" charset="0"/>
              </a:rPr>
              <a:t>PR</a:t>
            </a:r>
            <a:endParaRPr lang="ru-RU" dirty="0">
              <a:latin typeface="Arial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dirty="0">
                <a:latin typeface="Arial" charset="0"/>
              </a:rPr>
              <a:t>Теория и практика </a:t>
            </a:r>
            <a:r>
              <a:rPr lang="en-US" dirty="0">
                <a:latin typeface="Arial" charset="0"/>
              </a:rPr>
              <a:t>PR</a:t>
            </a:r>
            <a:r>
              <a:rPr lang="ru-RU" dirty="0">
                <a:latin typeface="Arial" charset="0"/>
              </a:rPr>
              <a:t>-кампаний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dirty="0">
                <a:latin typeface="Arial" charset="0"/>
              </a:rPr>
              <a:t>Внутрикорпоративный  </a:t>
            </a:r>
            <a:r>
              <a:rPr lang="en-US" dirty="0">
                <a:latin typeface="Arial" charset="0"/>
              </a:rPr>
              <a:t>PR</a:t>
            </a:r>
            <a:endParaRPr lang="ru-RU" dirty="0">
              <a:latin typeface="Arial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ru-RU" dirty="0">
                <a:latin typeface="Arial" charset="0"/>
              </a:rPr>
              <a:t>Кризисные коммуникации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Arial" charset="0"/>
              </a:rPr>
              <a:t>PR</a:t>
            </a:r>
            <a:r>
              <a:rPr lang="ru-RU" dirty="0">
                <a:latin typeface="Arial" charset="0"/>
              </a:rPr>
              <a:t>-консультирование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9EC73"/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МАСТЕР-КЛАССЫ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5472608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Мастер-классы - встречи с практиками коммуникационного бизнеса, в том числе выездные.</a:t>
            </a:r>
          </a:p>
          <a:p>
            <a:pPr algn="just"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Мастер-классы проводятся 2-3 раза в месяц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26577" r="31842" b="44095"/>
          <a:stretch/>
        </p:blipFill>
        <p:spPr>
          <a:xfrm>
            <a:off x="5724128" y="2089357"/>
            <a:ext cx="3419871" cy="35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9EC73"/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ПРАКТИКА ЗА ГОДЫ УЧЁБЫ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5472608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На 2 курсе проводится учебно-ознакомительная практика (2 недели) на профильных базах практики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На 4 курсе предусмотрена трехмесячная производственная практика с использованием результатов в дипломной работе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Проектная практика идет постоянно в процессе обучения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2" b="76984"/>
          <a:stretch/>
        </p:blipFill>
        <p:spPr>
          <a:xfrm>
            <a:off x="5704220" y="2129904"/>
            <a:ext cx="34333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875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altLang="ru-RU" dirty="0"/>
              <a:t>Российский университет дружбы народов</a:t>
            </a:r>
          </a:p>
          <a:p>
            <a:pPr>
              <a:buNone/>
            </a:pPr>
            <a:r>
              <a:rPr lang="ru-RU" altLang="ru-RU" dirty="0"/>
              <a:t>Институт мировой экономики и бизнеса</a:t>
            </a:r>
            <a:endParaRPr lang="en-US" altLang="ru-RU" dirty="0"/>
          </a:p>
          <a:p>
            <a:pPr>
              <a:buNone/>
            </a:pPr>
            <a:r>
              <a:rPr lang="ru-RU" altLang="ru-RU" dirty="0"/>
              <a:t>Кафедра рекламы и бизнес-коммуникаций  </a:t>
            </a:r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 smtClean="0"/>
              <a:t>Адрес</a:t>
            </a:r>
            <a:r>
              <a:rPr lang="ru-RU" altLang="ru-RU" dirty="0"/>
              <a:t>: г. Москва, ул. Миклухо-Маклая, 6, </a:t>
            </a:r>
            <a:r>
              <a:rPr lang="ru-RU" altLang="ru-RU" dirty="0" err="1"/>
              <a:t>каб</a:t>
            </a:r>
            <a:r>
              <a:rPr lang="ru-RU" altLang="ru-RU" dirty="0"/>
              <a:t>. </a:t>
            </a:r>
            <a:r>
              <a:rPr lang="ru-RU" altLang="ru-RU" dirty="0" smtClean="0"/>
              <a:t>109А</a:t>
            </a:r>
            <a:endParaRPr lang="ru-RU" altLang="ru-RU" dirty="0"/>
          </a:p>
          <a:p>
            <a:r>
              <a:rPr lang="ru-RU" altLang="ru-RU" dirty="0"/>
              <a:t>Тел.</a:t>
            </a:r>
            <a:r>
              <a:rPr lang="en-US" altLang="ru-RU" dirty="0"/>
              <a:t>/</a:t>
            </a:r>
            <a:r>
              <a:rPr lang="ru-RU" altLang="ru-RU" dirty="0"/>
              <a:t>факс: (495) 434 32 33</a:t>
            </a:r>
            <a:endParaRPr lang="en-US" altLang="ru-RU" dirty="0"/>
          </a:p>
          <a:p>
            <a:r>
              <a:rPr lang="en-US" altLang="ru-RU" dirty="0"/>
              <a:t>E-mail</a:t>
            </a:r>
            <a:r>
              <a:rPr lang="ru-RU" altLang="ru-RU" dirty="0"/>
              <a:t>: </a:t>
            </a:r>
            <a:r>
              <a:rPr lang="en-US" dirty="0">
                <a:hlinkClick r:id="rId2"/>
              </a:rPr>
              <a:t>imeb.pr@rudn.ru</a:t>
            </a:r>
            <a:endParaRPr lang="en-US" dirty="0"/>
          </a:p>
          <a:p>
            <a:r>
              <a:rPr lang="en-US" altLang="ru-RU" dirty="0">
                <a:hlinkClick r:id="rId3"/>
              </a:rPr>
              <a:t>www.imeb.ru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12250" r="59787" b="50473"/>
          <a:stretch/>
        </p:blipFill>
        <p:spPr>
          <a:xfrm>
            <a:off x="7042651" y="188640"/>
            <a:ext cx="2071921" cy="1880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7" t="16224" r="38935" b="49527"/>
          <a:stretch/>
        </p:blipFill>
        <p:spPr>
          <a:xfrm>
            <a:off x="7072079" y="2223253"/>
            <a:ext cx="2071921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7" t="8738" r="15425" b="45306"/>
          <a:stretch/>
        </p:blipFill>
        <p:spPr>
          <a:xfrm>
            <a:off x="7042651" y="4411081"/>
            <a:ext cx="2094302" cy="22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9EC73"/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будут работать выпускники?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Ответ на этот вопрос зависит от того, какими  будут коммуникации в то время, когда  студенты закончат ИМЭБ. Ситуация на рынке труда быстро меняется.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 Наши выпускники могут работать в: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В рекламных и </a:t>
            </a:r>
            <a:r>
              <a:rPr lang="en-US" altLang="ru-RU" dirty="0"/>
              <a:t>PR </a:t>
            </a:r>
            <a:r>
              <a:rPr lang="ru-RU" altLang="ru-RU" dirty="0"/>
              <a:t>агентствах</a:t>
            </a:r>
            <a:r>
              <a:rPr lang="en-US" altLang="ru-RU" dirty="0"/>
              <a:t> </a:t>
            </a:r>
            <a:r>
              <a:rPr lang="ru-RU" altLang="ru-RU" dirty="0"/>
              <a:t>и коммуникационных группах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В отделах по связям с общественностью и рекламе, а также маркетинговых  отделах предприятий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В рекламных и </a:t>
            </a:r>
            <a:r>
              <a:rPr lang="en-US" altLang="ru-RU" dirty="0"/>
              <a:t>PR</a:t>
            </a:r>
            <a:r>
              <a:rPr lang="ru-RU" altLang="ru-RU" dirty="0"/>
              <a:t> подразделениях средств массовой информации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В государственных и общественных организациях, политических партиях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8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39322" r="8017" b="-1"/>
          <a:stretch/>
        </p:blipFill>
        <p:spPr>
          <a:xfrm>
            <a:off x="5502392" y="1169581"/>
            <a:ext cx="3641608" cy="3053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649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Есть ли перспективы заняться креативом?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7289"/>
          <a:stretch/>
        </p:blipFill>
        <p:spPr>
          <a:xfrm>
            <a:off x="6151050" y="1514009"/>
            <a:ext cx="2453398" cy="234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725144"/>
            <a:ext cx="8424936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alt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Многие </a:t>
            </a:r>
            <a:r>
              <a:rPr lang="ru-RU" alt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предметы, которые Вы будете изучать, тесно связаны с креативом. А некоторые знания, полученные в процессе обучения, можно будет применить на практике.</a:t>
            </a:r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22" y="1151344"/>
            <a:ext cx="5563825" cy="307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Перспективы заняться креативом есть</a:t>
            </a:r>
            <a:r>
              <a:rPr lang="en-US" alt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</a:t>
            </a:r>
          </a:p>
          <a:p>
            <a:pPr>
              <a:spcBef>
                <a:spcPts val="1200"/>
              </a:spcBef>
            </a:pPr>
            <a:endParaRPr lang="ru-RU" alt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</a:t>
            </a:r>
            <a:r>
              <a:rPr lang="ru-RU" alt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ставим своей задачей </a:t>
            </a:r>
            <a:r>
              <a:rPr lang="ru-RU" alt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готовить специалистов </a:t>
            </a:r>
            <a:r>
              <a:rPr lang="ru-RU" alt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креативу.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C00000"/>
                </a:solidFill>
              </a:rPr>
              <a:t> 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17638"/>
          </a:xfrm>
          <a:noFill/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Что можно успеть за 4 года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</a:rPr>
              <a:t>бакалавриата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Конечно, его закончить и задуматься о магистратуре.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499" y="1556792"/>
            <a:ext cx="6588224" cy="46974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</a:rPr>
              <a:t>За это время каждому студенту придется: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После окончания учебы</a:t>
            </a:r>
            <a:r>
              <a:rPr lang="en-US" altLang="ru-RU" dirty="0"/>
              <a:t> </a:t>
            </a:r>
            <a:r>
              <a:rPr lang="ru-RU" altLang="ru-RU" dirty="0"/>
              <a:t>сдать государственные экзамены и защитить диплом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Поучаствовать в студенческих активностях. Возможность организовать мероприятия, которые Вы давно хотели воплотить в реальность, но всё никак не хватало ресурсов для этого.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За четыре курса прослушать примерно 70 дисциплин, изучить более 30 предметов, непосредственно связанных с рекламой и </a:t>
            </a:r>
            <a:r>
              <a:rPr lang="en-US" altLang="ru-RU" dirty="0"/>
              <a:t>PR</a:t>
            </a:r>
            <a:r>
              <a:rPr lang="ru-RU" altLang="ru-RU" dirty="0"/>
              <a:t>, основную часть которых будут вести практики, кто зарабатывает не в преподавании, а в коммуникационном бизнесе.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ru-RU" altLang="ru-RU" dirty="0"/>
              <a:t>Три с половиной месяца провести на практике в коммуникационных организациях, посетить десятки специализированных выставок, просмотреть не одну тысячу рекламных роликов и </a:t>
            </a:r>
            <a:r>
              <a:rPr lang="ru-RU" altLang="ru-RU" dirty="0" err="1"/>
              <a:t>принтов</a:t>
            </a:r>
            <a:r>
              <a:rPr lang="ru-RU" altLang="ru-RU" dirty="0"/>
              <a:t> со всего света.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" y="256490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Как построено образование по направлению «Реклама и связи с общественностью?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28114C-8CC1-4648-AC5E-07618AE40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1"/>
            <a:ext cx="9144000" cy="233285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ru-RU" altLang="ru-RU" sz="2000" dirty="0"/>
              <a:t>Мы работаем по новому государственному стандарту высшего профессионального образования по направлению «Реклама и связи с общественностью». Там определены базовые дисциплины, которые должны читаться во всех вузах, и те дисциплины, которые выбирает конкретный вуз.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ru-RU" altLang="ru-RU" sz="2000" dirty="0" smtClean="0"/>
              <a:t>Для </a:t>
            </a:r>
            <a:r>
              <a:rPr lang="ru-RU" altLang="ru-RU" sz="2000" dirty="0"/>
              <a:t>гармоничного образования существует </a:t>
            </a:r>
            <a:r>
              <a:rPr lang="ru-RU" altLang="ru-RU" sz="2000" u="sng" dirty="0"/>
              <a:t>3 цикла дисциплин</a:t>
            </a:r>
            <a:r>
              <a:rPr lang="ru-RU" altLang="ru-RU" sz="2000" dirty="0"/>
              <a:t>, которые должен изучить будущий специалист по рекламе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sp>
        <p:nvSpPr>
          <p:cNvPr id="8" name="Стрелка вниз 7"/>
          <p:cNvSpPr/>
          <p:nvPr/>
        </p:nvSpPr>
        <p:spPr>
          <a:xfrm rot="2480122">
            <a:off x="1092563" y="3523518"/>
            <a:ext cx="720080" cy="1728192"/>
          </a:xfrm>
          <a:prstGeom prst="downArrow">
            <a:avLst/>
          </a:prstGeom>
          <a:ln>
            <a:solidFill>
              <a:srgbClr val="F9E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119878" flipH="1">
            <a:off x="7357260" y="3523519"/>
            <a:ext cx="720080" cy="1728192"/>
          </a:xfrm>
          <a:prstGeom prst="downArrow">
            <a:avLst/>
          </a:prstGeom>
          <a:ln>
            <a:solidFill>
              <a:srgbClr val="F9E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4256838" y="3638679"/>
            <a:ext cx="720080" cy="1728192"/>
          </a:xfrm>
          <a:prstGeom prst="downArrow">
            <a:avLst/>
          </a:prstGeom>
          <a:ln>
            <a:solidFill>
              <a:srgbClr val="F9EC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208804" y="5274221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/>
              <a:t>гуманитарный </a:t>
            </a:r>
            <a:r>
              <a:rPr lang="ru-RU" altLang="ru-RU" b="1" dirty="0"/>
              <a:t>и социально-экономический цикл </a:t>
            </a:r>
          </a:p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5525957"/>
            <a:ext cx="369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/>
              <a:t>математический </a:t>
            </a:r>
          </a:p>
          <a:p>
            <a:pPr algn="ctr"/>
            <a:r>
              <a:rPr lang="ru-RU" altLang="ru-RU" sz="2000" b="1" dirty="0" smtClean="0"/>
              <a:t>и </a:t>
            </a:r>
            <a:r>
              <a:rPr lang="ru-RU" altLang="ru-RU" sz="2000" b="1" dirty="0"/>
              <a:t>естественнонаучный цикл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8868" y="5274222"/>
            <a:ext cx="3097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/>
              <a:t>Общепрофессиональный цикл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96" y="125760"/>
            <a:ext cx="82296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9EC73"/>
                </a:solidFill>
              </a:rPr>
              <a:t>ТРУДНО ЛИ УЧИТЬСЯ?</a:t>
            </a:r>
            <a:endParaRPr lang="ru-RU" dirty="0">
              <a:solidFill>
                <a:srgbClr val="F9EC7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2" r="4800"/>
          <a:stretch/>
        </p:blipFill>
        <p:spPr>
          <a:xfrm rot="16200000">
            <a:off x="3465019" y="2105471"/>
            <a:ext cx="1692912" cy="9505057"/>
          </a:xfrm>
        </p:spPr>
      </p:pic>
      <p:sp>
        <p:nvSpPr>
          <p:cNvPr id="5" name="TextBox 4"/>
          <p:cNvSpPr txBox="1"/>
          <p:nvPr/>
        </p:nvSpPr>
        <p:spPr>
          <a:xfrm>
            <a:off x="268908" y="1268760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Учиться легко тем, кто занимается систематически, и крайне трудно тем, кто пропускает учебу.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У нас введена кредитно-модульная система, пришедшая к нам с Запада. Теперь  невозможна такая ситуация, что студент, прогуляв весь семестр, пришел и успешно сдал экзамен. Экзамены с их «счастливыми» и «несчастливыми» билетами ушли в прошлое, вместо них на итоговых аттестациях реально оценивается работа студента в семестре.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altLang="ru-RU" sz="2400" dirty="0"/>
              <a:t>Все свои рейтинги по  успеваемости можно отслеживать в Интернете на специальном учебном портале (ТУИС). Там же можно получать задания, скачивать нужные материалы, проверять себя с помощью тестов.</a:t>
            </a:r>
          </a:p>
          <a:p>
            <a:pPr marL="285750" indent="-285750">
              <a:buFont typeface="Courier New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2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07869"/>
            <a:ext cx="4978896" cy="4162474"/>
          </a:xfrm>
          <a:solidFill>
            <a:srgbClr val="F9EC73"/>
          </a:solidFill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Познакомьтесь с дисциплинами по направлению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Реклама и связи с общественностью»</a:t>
            </a:r>
            <a:b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原创设计师QQ598969553      _6"/>
          <p:cNvSpPr>
            <a:spLocks noEditPoints="1"/>
          </p:cNvSpPr>
          <p:nvPr/>
        </p:nvSpPr>
        <p:spPr bwMode="auto">
          <a:xfrm>
            <a:off x="7435702" y="1700808"/>
            <a:ext cx="1708298" cy="163019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5" name="原创设计师QQ598969553      _28"/>
          <p:cNvSpPr>
            <a:spLocks noEditPoints="1"/>
          </p:cNvSpPr>
          <p:nvPr/>
        </p:nvSpPr>
        <p:spPr bwMode="auto">
          <a:xfrm>
            <a:off x="5796136" y="476672"/>
            <a:ext cx="1865693" cy="1601226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6" name="原创设计师QQ598969553      _8"/>
          <p:cNvGrpSpPr/>
          <p:nvPr/>
        </p:nvGrpSpPr>
        <p:grpSpPr>
          <a:xfrm>
            <a:off x="6803974" y="4912732"/>
            <a:ext cx="2016224" cy="1865871"/>
            <a:chOff x="7275513" y="5302250"/>
            <a:chExt cx="1012825" cy="1012825"/>
          </a:xfrm>
          <a:solidFill>
            <a:srgbClr val="FFFF00"/>
          </a:solidFill>
        </p:grpSpPr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9" name="原创设计师QQ598969553      _10"/>
          <p:cNvGrpSpPr/>
          <p:nvPr/>
        </p:nvGrpSpPr>
        <p:grpSpPr>
          <a:xfrm>
            <a:off x="5542534" y="2996952"/>
            <a:ext cx="1924740" cy="1915780"/>
            <a:chOff x="3500438" y="4467225"/>
            <a:chExt cx="1014413" cy="1012825"/>
          </a:xfrm>
          <a:solidFill>
            <a:schemeClr val="accent1">
              <a:lumMod val="50000"/>
            </a:schemeClr>
          </a:solidFill>
        </p:grpSpPr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9EC7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2952" r="3687" b="3707"/>
          <a:stretch/>
        </p:blipFill>
        <p:spPr>
          <a:xfrm>
            <a:off x="1043607" y="1161976"/>
            <a:ext cx="6940055" cy="6258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9EC73"/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Общеобразовательные предметы – основа университетского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672780"/>
            <a:ext cx="6264696" cy="4176464"/>
          </a:xfrm>
        </p:spPr>
        <p:txBody>
          <a:bodyPr>
            <a:normAutofit/>
          </a:bodyPr>
          <a:lstStyle/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Иностранный язык</a:t>
            </a:r>
          </a:p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Отечественная история</a:t>
            </a:r>
          </a:p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Социология</a:t>
            </a:r>
          </a:p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Философия</a:t>
            </a:r>
          </a:p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Безопасность жизнедеятельности</a:t>
            </a:r>
          </a:p>
          <a:p>
            <a:pPr lvl="2" fontAlgn="ctr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Правоведение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992</Words>
  <Application>Microsoft Office PowerPoint</Application>
  <PresentationFormat>Экран (4:3)</PresentationFormat>
  <Paragraphs>150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Реклама и Связи с общественностью –  моя профессия</vt:lpstr>
      <vt:lpstr>Новые тенденции в коммуникационных профессиях </vt:lpstr>
      <vt:lpstr>Где будут работать выпускники?</vt:lpstr>
      <vt:lpstr>Есть ли перспективы заняться креативом?</vt:lpstr>
      <vt:lpstr>Что можно успеть за 4 года бакалавриата? Конечно, его закончить и задуматься о магистратуре.</vt:lpstr>
      <vt:lpstr>Как построено образование по направлению «Реклама и связи с общественностью?</vt:lpstr>
      <vt:lpstr>ТРУДНО ЛИ УЧИТЬСЯ?</vt:lpstr>
      <vt:lpstr>Познакомьтесь с дисциплинами по направлению  «Реклама и связи с общественностью» </vt:lpstr>
      <vt:lpstr>Общеобразовательные предметы – основа университетского образования</vt:lpstr>
      <vt:lpstr> Иностранный язык – диплом переводчика без подготовительного факультета </vt:lpstr>
      <vt:lpstr>Какой второй язык выбрать?</vt:lpstr>
      <vt:lpstr>Математические и естественнонаучные дисциплины практической направленности</vt:lpstr>
      <vt:lpstr>Экономическая составляющая коммуникационного образования</vt:lpstr>
      <vt:lpstr>Экономическая составляющая коммуникационного образования</vt:lpstr>
      <vt:lpstr>Презентация PowerPoint</vt:lpstr>
      <vt:lpstr>Презентация PowerPoint</vt:lpstr>
      <vt:lpstr>Информационно-компьютерная составляющая обучения </vt:lpstr>
      <vt:lpstr>Дисциплины, изучающие различные виды маркетинговых коммуникаций </vt:lpstr>
      <vt:lpstr>Управленческие и маркетинговые дисциплины</vt:lpstr>
      <vt:lpstr>Дисциплины, изучающие различные носители и средства коммуникаций</vt:lpstr>
      <vt:lpstr>Специальные PR-дисциплины</vt:lpstr>
      <vt:lpstr>МАСТЕР-КЛАССЫ</vt:lpstr>
      <vt:lpstr>ПРАКТИКА ЗА ГОДЫ УЧЁБЫ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и Связи с общественностью –  моя профессия</dc:title>
  <dc:creator>Валерия Ермаченкова</dc:creator>
  <cp:lastModifiedBy>Валерия Ермаченкова</cp:lastModifiedBy>
  <cp:revision>25</cp:revision>
  <dcterms:created xsi:type="dcterms:W3CDTF">2020-07-14T09:21:43Z</dcterms:created>
  <dcterms:modified xsi:type="dcterms:W3CDTF">2020-07-26T09:34:21Z</dcterms:modified>
</cp:coreProperties>
</file>