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9" r:id="rId3"/>
    <p:sldId id="272" r:id="rId4"/>
    <p:sldId id="274" r:id="rId5"/>
    <p:sldId id="271" r:id="rId6"/>
    <p:sldId id="275" r:id="rId7"/>
    <p:sldId id="277" r:id="rId8"/>
    <p:sldId id="279" r:id="rId9"/>
    <p:sldId id="287" r:id="rId10"/>
    <p:sldId id="289" r:id="rId11"/>
    <p:sldId id="294" r:id="rId12"/>
    <p:sldId id="281" r:id="rId13"/>
    <p:sldId id="282" r:id="rId14"/>
    <p:sldId id="283" r:id="rId15"/>
    <p:sldId id="284" r:id="rId16"/>
    <p:sldId id="273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3003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ознюк Надежда  Михайловна" initials="ВНМ" lastIdx="1" clrIdx="0">
    <p:extLst>
      <p:ext uri="{19B8F6BF-5375-455C-9EA6-DF929625EA0E}">
        <p15:presenceInfo xmlns:p15="http://schemas.microsoft.com/office/powerpoint/2012/main" userId="S-1-5-21-1454471165-1383384898-725345543-13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2B2"/>
    <a:srgbClr val="008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 showGuides="1">
      <p:cViewPr varScale="1">
        <p:scale>
          <a:sx n="97" d="100"/>
          <a:sy n="97" d="100"/>
        </p:scale>
        <p:origin x="102" y="330"/>
      </p:cViewPr>
      <p:guideLst>
        <p:guide orient="horz" pos="257"/>
        <p:guide orient="horz" pos="1620"/>
        <p:guide pos="5504"/>
        <p:guide pos="3003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78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5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67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5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51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52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93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2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32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1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8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144B-29C5-476D-97F1-458336AFD20C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15B85-58D7-4E71-BF5C-05F7E0FBA148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3D20-09C3-4E76-82DB-F3E216B42BFF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6CD87-ADBE-4DA9-99D2-0E23AD855F4C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12C5-29C0-4D72-B85C-357D327F69FE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9862-934D-46E2-8FDE-5BAE9782DF0B}" type="datetime1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EC9C-99ED-4D4D-8628-2A53211B5945}" type="datetime1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9BAA-5884-42AE-A79A-9068E25DC5A5}" type="datetime1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6775-EB9D-4AAF-97C9-769C0274D515}" type="datetime1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FBF4-9948-48AA-8476-5A98FE9B7D0C}" type="datetime1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1689D-E6B3-419F-B305-BF88AEF823F6}" type="datetime1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9D535-A14A-4CEF-A3B0-50EEF19B27F1}" type="datetime1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ydrus-ia@rudn.ru" TargetMode="External"/><Relationship Id="rId5" Type="http://schemas.openxmlformats.org/officeDocument/2006/relationships/hyperlink" Target="mailto:imeb@rudn.university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549"/>
            <a:ext cx="6513674" cy="4341390"/>
          </a:xfrm>
          <a:prstGeom prst="rect">
            <a:avLst/>
          </a:prstGeom>
        </p:spPr>
      </p:pic>
      <p:pic>
        <p:nvPicPr>
          <p:cNvPr id="4" name="Picture 3" descr="glo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20120" r="37119"/>
          <a:stretch/>
        </p:blipFill>
        <p:spPr>
          <a:xfrm>
            <a:off x="4855308" y="0"/>
            <a:ext cx="4288692" cy="4928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3002"/>
            <a:ext cx="9144002" cy="41100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29308" y="4015613"/>
            <a:ext cx="9173308" cy="946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1800" b="1" spc="300" noProof="1" smtClean="0">
                <a:solidFill>
                  <a:schemeClr val="bg1"/>
                </a:solidFill>
                <a:latin typeface="Trebuchet MS"/>
                <a:cs typeface="Trebuchet MS"/>
              </a:rPr>
              <a:t>НАПРАВЛЕНИЕ: «ЭКОНОМИКА»</a:t>
            </a:r>
            <a:endParaRPr lang="ru-RU" sz="1800" b="1" spc="300" noProof="1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l">
              <a:spcBef>
                <a:spcPts val="0"/>
              </a:spcBef>
            </a:pPr>
            <a:r>
              <a:rPr lang="ru-RU" sz="1800" b="1" spc="300" noProof="1" smtClean="0">
                <a:solidFill>
                  <a:schemeClr val="bg1"/>
                </a:solidFill>
                <a:latin typeface="Trebuchet MS"/>
                <a:cs typeface="Trebuchet MS"/>
              </a:rPr>
              <a:t>ПРОГРАММЫ МАГИСТРАТУРЫ</a:t>
            </a:r>
            <a:r>
              <a:rPr lang="en-US" sz="1800" b="1" spc="300" noProof="1" smtClean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r>
              <a:rPr lang="ru-RU" sz="1800" b="1" spc="300" noProof="1" smtClean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ru-RU" sz="1800" b="1" spc="300" dirty="0">
                <a:solidFill>
                  <a:schemeClr val="bg1"/>
                </a:solidFill>
                <a:latin typeface="Trebuchet MS"/>
                <a:cs typeface="Trebuchet MS"/>
              </a:rPr>
              <a:t>«</a:t>
            </a:r>
            <a:r>
              <a:rPr lang="ru-RU" sz="1800" b="1" spc="300" dirty="0" smtClean="0">
                <a:solidFill>
                  <a:schemeClr val="bg1"/>
                </a:solidFill>
                <a:latin typeface="Trebuchet MS"/>
                <a:cs typeface="Trebuchet MS"/>
              </a:rPr>
              <a:t>МЕЖДУНАРОДНЫЕ ФИНАНСЫ И БАНКИ» и</a:t>
            </a:r>
            <a:r>
              <a:rPr lang="ru-RU" sz="1800" dirty="0"/>
              <a:t> </a:t>
            </a:r>
            <a:r>
              <a:rPr lang="ru-RU" sz="1800" b="1" spc="300" dirty="0" smtClean="0">
                <a:solidFill>
                  <a:schemeClr val="bg1"/>
                </a:solidFill>
                <a:latin typeface="Trebuchet MS"/>
                <a:cs typeface="Trebuchet MS"/>
              </a:rPr>
              <a:t>«ВНЕШНЕЭКОНОМИЧЕСКАЯ </a:t>
            </a:r>
            <a:r>
              <a:rPr lang="ru-RU" sz="1800" b="1" spc="300" dirty="0">
                <a:solidFill>
                  <a:schemeClr val="bg1"/>
                </a:solidFill>
                <a:latin typeface="Trebuchet MS"/>
                <a:cs typeface="Trebuchet MS"/>
              </a:rPr>
              <a:t>ДЕЯТЕЛЬНОСТЬ»</a:t>
            </a:r>
          </a:p>
          <a:p>
            <a:pPr>
              <a:spcBef>
                <a:spcPts val="0"/>
              </a:spcBef>
            </a:pPr>
            <a:endParaRPr lang="ru-RU" sz="2400" dirty="0"/>
          </a:p>
          <a:p>
            <a:pPr algn="l"/>
            <a:endParaRPr lang="en-US" sz="2400" b="1" spc="3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8" y="2817854"/>
            <a:ext cx="3980678" cy="7264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9308" y="4722650"/>
            <a:ext cx="4708770" cy="489233"/>
          </a:xfrm>
          <a:prstGeom prst="rect">
            <a:avLst/>
          </a:prstGeom>
          <a:solidFill>
            <a:srgbClr val="008F3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29715" y="4747948"/>
            <a:ext cx="4313515" cy="415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700" i="1" dirty="0" smtClean="0">
                <a:solidFill>
                  <a:schemeClr val="bg1"/>
                </a:solidFill>
                <a:latin typeface="Trebuchet MS"/>
                <a:cs typeface="Trebuchet MS"/>
              </a:rPr>
              <a:t>Открой Мир в одном университете!</a:t>
            </a:r>
            <a:endParaRPr lang="en-US" sz="1700" i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3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1"/>
            <a:ext cx="9144000" cy="5143500"/>
          </a:xfrm>
          <a:prstGeom prst="rect">
            <a:avLst/>
          </a:prstGeom>
        </p:spPr>
      </p:pic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7" y="4690309"/>
            <a:ext cx="478383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10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9" name="Прямоугольник 8" descr="https://pp.userapi.com/c636620/v636620541/6179b/PoaFDzsNxYk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95865" y="126763"/>
            <a:ext cx="7961921" cy="908703"/>
          </a:xfrm>
        </p:spPr>
        <p:txBody>
          <a:bodyPr>
            <a:noAutofit/>
          </a:bodyPr>
          <a:lstStyle/>
          <a:p>
            <a:pPr algn="l">
              <a:buClr>
                <a:schemeClr val="accent2"/>
              </a:buClr>
            </a:pP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Условия </a:t>
            </a: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приема</a:t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dirty="0" smtClean="0">
                <a:latin typeface="Trebuchet MS" charset="0"/>
                <a:ea typeface="Trebuchet MS" charset="0"/>
                <a:cs typeface="Trebuchet MS" charset="0"/>
              </a:rPr>
              <a:t>Приём ведётся </a:t>
            </a:r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на дневное отделение. </a:t>
            </a:r>
            <a:r>
              <a:rPr lang="ru-RU" sz="1800" dirty="0" smtClean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sz="1800" dirty="0" smtClean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1800" dirty="0" smtClean="0">
                <a:latin typeface="Trebuchet MS" charset="0"/>
                <a:ea typeface="Trebuchet MS" charset="0"/>
                <a:cs typeface="Trebuchet MS" charset="0"/>
              </a:rPr>
              <a:t>Зачисление </a:t>
            </a:r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на программу осуществляется на бюджетные и платные места по результатам вступительного междисциплинарного экзамена по направлению «Экономика», экзамен проводится в письменной форме (3 блока вопросов).</a:t>
            </a:r>
            <a:br>
              <a:rPr lang="ru-RU" sz="1800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1800" b="1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sz="1800" b="1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1800" b="1" dirty="0">
                <a:latin typeface="Trebuchet MS" charset="0"/>
                <a:ea typeface="Trebuchet MS" charset="0"/>
                <a:cs typeface="Trebuchet MS" charset="0"/>
              </a:rPr>
              <a:t>Для поступления на программу необходимо иметь: </a:t>
            </a:r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документ государственного образца о высшем образовании с соответствующим приложением к нему, подтверждающий Вашу квалификацию: бакалавра, специалиста или магистра.</a:t>
            </a:r>
            <a:r>
              <a:rPr lang="ru-RU" sz="2800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sz="2800" dirty="0">
                <a:latin typeface="Trebuchet MS" charset="0"/>
                <a:ea typeface="Trebuchet MS" charset="0"/>
                <a:cs typeface="Trebuchet MS" charset="0"/>
              </a:rPr>
            </a:b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1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3" y="304089"/>
            <a:ext cx="8141124" cy="136582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</a:pPr>
            <a: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1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20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Сроки </a:t>
            </a:r>
            <a:r>
              <a:rPr lang="ru-RU" sz="2000" b="1" dirty="0">
                <a:solidFill>
                  <a:srgbClr val="0D62B2"/>
                </a:solidFill>
                <a:latin typeface="Trebuchet MS"/>
                <a:cs typeface="Trebuchet MS"/>
              </a:rPr>
              <a:t>приёма документов</a:t>
            </a:r>
            <a:br>
              <a:rPr lang="ru-RU" sz="20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r>
              <a:rPr lang="ru-RU" sz="1800" b="1" cap="all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Начало</a:t>
            </a:r>
            <a:r>
              <a:rPr lang="ru-RU" sz="18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приёма документов - </a:t>
            </a:r>
            <a:r>
              <a:rPr lang="ru-RU" sz="18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19.06.2020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cap="all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</a:t>
            </a:r>
            <a:r>
              <a:rPr lang="ru-RU" sz="18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приёма документов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u="sng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июля 2020 г.</a:t>
            </a:r>
            <a:r>
              <a:rPr lang="ru-RU" sz="18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8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лиц, поступающих на места, финансируемые из средств федерального бюджета, по </a:t>
            </a:r>
            <a:r>
              <a:rPr lang="ru-RU" sz="1800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очной форме </a:t>
            </a:r>
            <a:r>
              <a:rPr lang="ru-RU" sz="18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u="sng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августа 2020 г.</a:t>
            </a:r>
            <a:r>
              <a:rPr lang="ru-RU" sz="18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8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лиц, поступающих на места с оплатой стоимости обучения по очной форме обучения.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Зачисление </a:t>
            </a:r>
            <a:r>
              <a:rPr lang="ru-RU" sz="18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магистратуру осуществляется по результатам междисциплинарного экзамена.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для поступающих на контрактную форму обучения – 30 баллов.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sz="1800" b="1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вступительных испытаний на сайте РУДН</a:t>
            </a:r>
            <a:r>
              <a:rPr lang="ru-RU" sz="18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ru-RU" sz="1800" dirty="0">
                <a:solidFill>
                  <a:srgbClr val="2E75B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1800" u="sng" dirty="0">
                <a:solidFill>
                  <a:srgbClr val="2E75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http://admission.rudn.ru/MagExamsProg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7" y="4690309"/>
            <a:ext cx="478383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11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9" name="Прямоугольник 8" descr="https://pp.userapi.com/c636620/v636620541/6179b/PoaFDzsNxYk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6229824" cy="55212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>Обучение по программе</a:t>
            </a:r>
            <a:b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12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272201" y="1897119"/>
            <a:ext cx="3746906" cy="360363"/>
          </a:xfrm>
          <a:prstGeom prst="rect">
            <a:avLst/>
          </a:prstGeom>
          <a:solidFill>
            <a:srgbClr val="0D62B2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1650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336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914400" eaLnBrk="0" hangingPunct="0"/>
            <a:r>
              <a:rPr lang="ru-RU" sz="1600" b="1" noProof="1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МЕСТА ПРОХОЖДЕНИЯ ПРАКТИКИ</a:t>
            </a:r>
            <a:r>
              <a:rPr lang="en-US" sz="1600" b="1" noProof="1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en-US" sz="1600" b="1" noProof="1">
              <a:solidFill>
                <a:srgbClr val="FFFFFF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gray">
          <a:xfrm>
            <a:off x="275376" y="2257481"/>
            <a:ext cx="3743731" cy="214439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A79D0"/>
                  </a:outerShdw>
                </a:effectLst>
              </a14:hiddenEffects>
            </a:ext>
          </a:extLst>
        </p:spPr>
        <p:txBody>
          <a:bodyPr lIns="108000" tIns="72000" rIns="72000" bIns="72000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ru-RU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Министерство экономики и развития РФ, Министерство финансов, Торгово-промышленная палата РФ, OMК, Strauss Group, Normark, Российско-арабский деловой совет и др.</a:t>
            </a:r>
            <a:endParaRPr lang="en-US" sz="1800" noProof="1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gray">
          <a:xfrm>
            <a:off x="276484" y="1092920"/>
            <a:ext cx="3742623" cy="360363"/>
          </a:xfrm>
          <a:prstGeom prst="rect">
            <a:avLst/>
          </a:prstGeom>
          <a:solidFill>
            <a:srgbClr val="0D62B2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1650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336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ФОРМА ОБУЧЕНИЯ И СРОКИ:</a:t>
            </a:r>
            <a:endParaRPr lang="ru-RU" sz="1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gray">
          <a:xfrm>
            <a:off x="276484" y="1453283"/>
            <a:ext cx="3742623" cy="3698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A79D0"/>
                  </a:outerShdw>
                </a:effectLst>
              </a14:hiddenEffects>
            </a:ext>
          </a:extLst>
        </p:spPr>
        <p:txBody>
          <a:bodyPr lIns="108000" tIns="72000" rIns="72000" bIns="72000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ru-RU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2 года</a:t>
            </a:r>
            <a:endParaRPr lang="en-US" sz="1800" noProof="1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gray">
          <a:xfrm>
            <a:off x="4099981" y="1897119"/>
            <a:ext cx="4718493" cy="360363"/>
          </a:xfrm>
          <a:prstGeom prst="rect">
            <a:avLst/>
          </a:prstGeom>
          <a:solidFill>
            <a:srgbClr val="0D62B2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1650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336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914400" eaLnBrk="0" hangingPunct="0"/>
            <a:r>
              <a:rPr lang="ru-RU" sz="1600" b="1" noProof="1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ПРЕПОДАВАТЕЛЬСКИЙ СОСТАВ</a:t>
            </a:r>
            <a:r>
              <a:rPr lang="en-US" sz="1600" b="1" noProof="1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en-US" sz="1600" b="1" noProof="1">
              <a:solidFill>
                <a:srgbClr val="FFFFFF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gray">
          <a:xfrm>
            <a:off x="4106573" y="2257481"/>
            <a:ext cx="4711901" cy="214439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A79D0"/>
                  </a:outerShdw>
                </a:effectLst>
              </a14:hiddenEffects>
            </a:ext>
          </a:extLst>
        </p:spPr>
        <p:txBody>
          <a:bodyPr lIns="108000" tIns="72000" rIns="72000" bIns="72000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ru-RU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Основную часть дисциплин ведут топ-менеджеры крупнейших российских и зарубежных компаний</a:t>
            </a:r>
            <a:r>
              <a:rPr lang="en-US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ru-RU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при этом обладающие учеными степенями. В рамках теоретических дисциплин задействованы лучшие преподаватели, участники грантов, обладающие многочисленными публикациями.</a:t>
            </a:r>
            <a:endParaRPr lang="en-US" sz="1800" noProof="1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gray">
          <a:xfrm>
            <a:off x="4106573" y="1095193"/>
            <a:ext cx="4711901" cy="360363"/>
          </a:xfrm>
          <a:prstGeom prst="rect">
            <a:avLst/>
          </a:prstGeom>
          <a:solidFill>
            <a:srgbClr val="0D62B2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1650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336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ФОРМА ОБУЧЕНИЯ И СРОКИ:</a:t>
            </a:r>
            <a:endParaRPr lang="ru-RU" sz="1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gray">
          <a:xfrm>
            <a:off x="4117207" y="1455556"/>
            <a:ext cx="4701268" cy="3698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A79D0"/>
                  </a:outerShdw>
                </a:effectLst>
              </a14:hiddenEffects>
            </a:ext>
          </a:extLst>
        </p:spPr>
        <p:txBody>
          <a:bodyPr lIns="108000" tIns="72000" rIns="72000" bIns="72000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1800" noProof="1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2</a:t>
            </a:r>
            <a:r>
              <a:rPr lang="ru-RU" sz="1800" noProof="1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6</a:t>
            </a:r>
            <a:r>
              <a:rPr lang="en-US" sz="1800" noProof="1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0 </a:t>
            </a:r>
            <a:r>
              <a:rPr lang="ru-RU" sz="1800" noProof="1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8</a:t>
            </a:r>
            <a:r>
              <a:rPr lang="en-US" sz="1800" noProof="1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00 </a:t>
            </a:r>
            <a:r>
              <a:rPr lang="en-US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₽</a:t>
            </a:r>
          </a:p>
        </p:txBody>
      </p:sp>
      <p:pic>
        <p:nvPicPr>
          <p:cNvPr id="14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78"/>
            <a:ext cx="9144000" cy="51435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 flipV="1">
            <a:off x="3124200" y="4690309"/>
            <a:ext cx="2895600" cy="769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>Обучение по </a:t>
            </a: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программе</a:t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736" y="859702"/>
            <a:ext cx="8496864" cy="1434142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В рамках занятий проходят регулярные тренинги и мастер-классы с ведущими специалистами российских и иностранных производственных и финансовых компаний. В ходе обучения по программе студенты изучают следующие специальные </a:t>
            </a:r>
            <a:r>
              <a:rPr lang="ru-RU" sz="1800" dirty="0" smtClean="0">
                <a:latin typeface="Trebuchet MS" charset="0"/>
                <a:ea typeface="Trebuchet MS" charset="0"/>
                <a:cs typeface="Trebuchet MS" charset="0"/>
              </a:rPr>
              <a:t>дисциплины</a:t>
            </a:r>
            <a:r>
              <a:rPr lang="en-US" sz="1800" dirty="0" smtClean="0">
                <a:latin typeface="Trebuchet MS" charset="0"/>
                <a:ea typeface="Trebuchet MS" charset="0"/>
                <a:cs typeface="Trebuchet MS" charset="0"/>
              </a:rPr>
              <a:t>: </a:t>
            </a:r>
            <a:endParaRPr lang="ru-RU" sz="1800" dirty="0"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13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736" y="2028030"/>
            <a:ext cx="9030855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Международная экономика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Международные финансы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Анализ и прогнозирование мировых товарных рынков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Международная торговля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Международный бизнес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Международные коммерческие операции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Финансирование международных проектов</a:t>
            </a:r>
            <a:endParaRPr lang="en-US" sz="1600" dirty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600" dirty="0" smtClean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600" dirty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600" dirty="0" smtClean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600" dirty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600" dirty="0" smtClean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600" dirty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600" dirty="0" smtClean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Аналитические </a:t>
            </a: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методы в </a:t>
            </a:r>
            <a:r>
              <a:rPr lang="ru-RU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международной</a:t>
            </a:r>
            <a:r>
              <a:rPr lang="en-US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логистике </a:t>
            </a: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и управлении </a:t>
            </a:r>
            <a:r>
              <a:rPr lang="ru-RU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запасами</a:t>
            </a:r>
            <a:endParaRPr lang="en-US" sz="1600" dirty="0" smtClean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Управление </a:t>
            </a: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инвестиционным портфелем международных компаний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Микроэкономика (продвинутый уровень)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Макроэкономика (продвинутый уровень)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Эконометрика (продвинутый уровень)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Деловой английский язык</a:t>
            </a:r>
          </a:p>
          <a:p>
            <a:endParaRPr lang="ru-RU" dirty="0"/>
          </a:p>
        </p:txBody>
      </p:sp>
      <p:pic>
        <p:nvPicPr>
          <p:cNvPr id="7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3" y="52297"/>
            <a:ext cx="9144000" cy="51435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5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>Области профессиональной деятельности </a:t>
            </a: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выпускников</a:t>
            </a:r>
            <a:endParaRPr lang="ru-RU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4" y="1370061"/>
            <a:ext cx="8633600" cy="3914319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</a:pPr>
            <a:r>
              <a:rPr lang="ru-RU" sz="2900" dirty="0">
                <a:latin typeface="Trebuchet MS" charset="0"/>
                <a:ea typeface="Trebuchet MS" charset="0"/>
                <a:cs typeface="Trebuchet MS" charset="0"/>
              </a:rPr>
              <a:t>Выпускники программы способны осуществлять следующие виды профессиональной деятельности: </a:t>
            </a:r>
            <a:endParaRPr lang="en-US" sz="29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2900" dirty="0" smtClean="0">
                <a:latin typeface="Trebuchet MS" charset="0"/>
                <a:ea typeface="Trebuchet MS" charset="0"/>
                <a:cs typeface="Trebuchet MS" charset="0"/>
              </a:rPr>
              <a:t>научно-исследовательскую</a:t>
            </a:r>
            <a:r>
              <a:rPr lang="ru-RU" sz="2900" dirty="0">
                <a:latin typeface="Trebuchet MS" charset="0"/>
                <a:ea typeface="Trebuchet MS" charset="0"/>
                <a:cs typeface="Trebuchet MS" charset="0"/>
              </a:rPr>
              <a:t>; </a:t>
            </a:r>
            <a:endParaRPr lang="en-US" sz="29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2900" dirty="0" smtClean="0">
                <a:latin typeface="Trebuchet MS" charset="0"/>
                <a:ea typeface="Trebuchet MS" charset="0"/>
                <a:cs typeface="Trebuchet MS" charset="0"/>
              </a:rPr>
              <a:t>проектно-экономическую</a:t>
            </a:r>
            <a:r>
              <a:rPr lang="ru-RU" sz="2900" dirty="0">
                <a:latin typeface="Trebuchet MS" charset="0"/>
                <a:ea typeface="Trebuchet MS" charset="0"/>
                <a:cs typeface="Trebuchet MS" charset="0"/>
              </a:rPr>
              <a:t>; </a:t>
            </a:r>
            <a:endParaRPr lang="en-US" sz="29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2900" dirty="0" smtClean="0">
                <a:latin typeface="Trebuchet MS" charset="0"/>
                <a:ea typeface="Trebuchet MS" charset="0"/>
                <a:cs typeface="Trebuchet MS" charset="0"/>
              </a:rPr>
              <a:t>аналитическую</a:t>
            </a:r>
            <a:r>
              <a:rPr lang="ru-RU" sz="2900" dirty="0">
                <a:latin typeface="Trebuchet MS" charset="0"/>
                <a:ea typeface="Trebuchet MS" charset="0"/>
                <a:cs typeface="Trebuchet MS" charset="0"/>
              </a:rPr>
              <a:t>; </a:t>
            </a:r>
            <a:endParaRPr lang="en-US" sz="29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2900" dirty="0" smtClean="0">
                <a:latin typeface="Trebuchet MS" charset="0"/>
                <a:ea typeface="Trebuchet MS" charset="0"/>
                <a:cs typeface="Trebuchet MS" charset="0"/>
              </a:rPr>
              <a:t>организационно-управленческую</a:t>
            </a:r>
            <a:r>
              <a:rPr lang="ru-RU" sz="2900" dirty="0">
                <a:latin typeface="Trebuchet MS" charset="0"/>
                <a:ea typeface="Trebuchet MS" charset="0"/>
                <a:cs typeface="Trebuchet MS" charset="0"/>
              </a:rPr>
              <a:t>; </a:t>
            </a:r>
            <a:endParaRPr lang="en-US" sz="2900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2900" dirty="0" smtClean="0">
                <a:latin typeface="Trebuchet MS" charset="0"/>
                <a:ea typeface="Trebuchet MS" charset="0"/>
                <a:cs typeface="Trebuchet MS" charset="0"/>
              </a:rPr>
              <a:t>педагогическую</a:t>
            </a:r>
            <a:r>
              <a:rPr lang="ru-RU" sz="2900" dirty="0">
                <a:latin typeface="Trebuchet MS" charset="0"/>
                <a:ea typeface="Trebuchet MS" charset="0"/>
                <a:cs typeface="Trebuchet MS" charset="0"/>
              </a:rPr>
              <a:t>. </a:t>
            </a:r>
            <a:endParaRPr lang="en-US" sz="2900" dirty="0">
              <a:latin typeface="Trebuchet MS" charset="0"/>
              <a:ea typeface="Trebuchet MS" charset="0"/>
              <a:cs typeface="Trebuchet MS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</a:pPr>
            <a:r>
              <a:rPr lang="ru-RU" sz="2900" dirty="0" smtClean="0">
                <a:latin typeface="Trebuchet MS" charset="0"/>
                <a:ea typeface="Trebuchet MS" charset="0"/>
                <a:cs typeface="Trebuchet MS" charset="0"/>
              </a:rPr>
              <a:t>Объектами </a:t>
            </a:r>
            <a:r>
              <a:rPr lang="ru-RU" sz="2900" dirty="0">
                <a:latin typeface="Trebuchet MS" charset="0"/>
                <a:ea typeface="Trebuchet MS" charset="0"/>
                <a:cs typeface="Trebuchet MS" charset="0"/>
              </a:rPr>
              <a:t>профессиональной деятельности магистров являются поведение хозяйствующих агентов, прежде всего, действующих на зарубежных рынках, их затраты и результаты, международные коммерческие операции, функционирующие национальные и мировые рынки, финансовые и информационные потоки, производственные и научно-исследовательские процессы.</a:t>
            </a:r>
          </a:p>
          <a:p>
            <a:pPr algn="l"/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14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79" y="-102393"/>
            <a:ext cx="9144000" cy="514350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>Карьера и трудоустройство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4" y="3364195"/>
            <a:ext cx="8581924" cy="3199916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700" dirty="0">
                <a:latin typeface="Trebuchet MS" charset="0"/>
                <a:ea typeface="Trebuchet MS" charset="0"/>
                <a:cs typeface="Trebuchet MS" charset="0"/>
              </a:rPr>
              <a:t>Студенты проходят практику в ведущих консалтинговых компаниях и информационно-аналитических агентствах, международных банках и международных финансовых организациях. Программа предусматривает стажировку в финансовых компаниях и банках в международных финансовых центрах.</a:t>
            </a:r>
          </a:p>
          <a:p>
            <a:pPr marL="285750" indent="-28575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7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15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093" y="1071808"/>
            <a:ext cx="3444948" cy="22923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519" y="1149769"/>
            <a:ext cx="52695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charset="0"/>
              <a:buChar char="•"/>
            </a:pPr>
            <a:r>
              <a:rPr lang="ru-RU" sz="17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Студенты</a:t>
            </a:r>
            <a:r>
              <a:rPr lang="ru-RU" sz="170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sz="17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проходят практику в ведущих консалтинговых компаниях и информационно-аналитических агентствах, международных банках и международных финансовых организациях. Программа предусматривает стажировку в финансовых компаниях и банках в международных финансовых центрах</a:t>
            </a:r>
            <a:r>
              <a:rPr lang="ru-RU" sz="17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</a:p>
          <a:p>
            <a:pPr marL="285750" indent="-285750">
              <a:buClr>
                <a:schemeClr val="accent2"/>
              </a:buClr>
              <a:buFont typeface="Arial" charset="0"/>
              <a:buChar char="•"/>
            </a:pPr>
            <a:endParaRPr lang="ru-RU" sz="1700" dirty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ru-RU" dirty="0"/>
          </a:p>
        </p:txBody>
      </p:sp>
      <p:pic>
        <p:nvPicPr>
          <p:cNvPr id="8" name="Picture 5" descr="lents_f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" y="-102393"/>
            <a:ext cx="9144000" cy="514350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1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304089"/>
            <a:ext cx="6190902" cy="1365820"/>
          </a:xfrm>
        </p:spPr>
        <p:txBody>
          <a:bodyPr>
            <a:noAutofit/>
          </a:bodyPr>
          <a:lstStyle/>
          <a:p>
            <a:pPr algn="l"/>
            <a:r>
              <a:rPr lang="ru-RU" sz="2800" b="1" noProof="1" smtClean="0">
                <a:solidFill>
                  <a:srgbClr val="0D62B2"/>
                </a:solidFill>
                <a:latin typeface="Trebuchet MS"/>
                <a:cs typeface="Trebuchet MS"/>
              </a:rPr>
              <a:t>Контактная информация</a:t>
            </a:r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7" y="4690309"/>
            <a:ext cx="478383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16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9" name="Прямоугольник 8" descr="https://pp.userapi.com/c636620/v636620541/6179b/PoaFDzsNxYk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175829"/>
            <a:ext cx="477756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Офис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: Адрес: 117198, г. Москва, </a:t>
            </a:r>
            <a:endParaRPr lang="ru-RU" alt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ул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. Миклухо-Маклая, д 6. </a:t>
            </a:r>
            <a:r>
              <a:rPr lang="ru-RU" alt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каб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. 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336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/>
            </a:r>
            <a:b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</a:b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Телефон: +7 (495) </a:t>
            </a:r>
            <a:r>
              <a:rPr lang="fi-FI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787-38-03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ru-RU" alt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доб</a:t>
            </a:r>
            <a:r>
              <a:rPr lang="en-US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. 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11-91</a:t>
            </a:r>
            <a:r>
              <a:rPr lang="is-IS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www.imeb.ru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/>
            </a:r>
            <a:b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</a:b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E-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mail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: </a:t>
            </a:r>
            <a:r>
              <a:rPr lang="ru-RU" alt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  <a:hlinkClick r:id="rId5"/>
              </a:rPr>
              <a:t>imeb@rudn.university</a:t>
            </a:r>
            <a:endParaRPr lang="ru-RU" alt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lv-LV" dirty="0" smtClean="0">
                <a:hlinkClick r:id="rId6"/>
              </a:rPr>
              <a:t>aydrus-ia@rudn.ru</a:t>
            </a:r>
            <a:r>
              <a:rPr lang="ru-RU" dirty="0" smtClean="0"/>
              <a:t> </a:t>
            </a:r>
            <a:endParaRPr lang="lv-LV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2714" y="3337731"/>
            <a:ext cx="3284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Руководитель программы: </a:t>
            </a:r>
          </a:p>
          <a:p>
            <a:r>
              <a:rPr lang="ru-RU" alt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Айдрус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Ирина Ахмед </a:t>
            </a:r>
            <a:r>
              <a:rPr lang="ru-RU" alt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зейн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к.э.н.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38" y="1669909"/>
            <a:ext cx="2449974" cy="1633316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en-US" sz="2800" b="1" noProof="1" smtClean="0">
                <a:solidFill>
                  <a:srgbClr val="0D62B2"/>
                </a:solidFill>
                <a:latin typeface="Trebuchet MS"/>
                <a:cs typeface="Trebuchet MS"/>
              </a:rPr>
              <a:t>О</a:t>
            </a:r>
            <a:r>
              <a:rPr lang="ru-RU" sz="2800" b="1" noProof="1" smtClean="0">
                <a:solidFill>
                  <a:srgbClr val="0D62B2"/>
                </a:solidFill>
                <a:latin typeface="Trebuchet MS"/>
                <a:cs typeface="Trebuchet MS"/>
              </a:rPr>
              <a:t>писание</a:t>
            </a:r>
            <a:r>
              <a:rPr lang="en-US" sz="2800" b="1" noProof="1" smtClean="0">
                <a:solidFill>
                  <a:srgbClr val="0D62B2"/>
                </a:solidFill>
                <a:latin typeface="Trebuchet MS"/>
                <a:cs typeface="Trebuchet MS"/>
              </a:rPr>
              <a:t> </a:t>
            </a:r>
            <a:r>
              <a:rPr lang="ru-RU" sz="2800" b="1" noProof="1" smtClean="0">
                <a:solidFill>
                  <a:srgbClr val="0D62B2"/>
                </a:solidFill>
                <a:latin typeface="Trebuchet MS"/>
                <a:cs typeface="Trebuchet MS"/>
              </a:rPr>
              <a:t>программы МФБ</a:t>
            </a: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4" y="1032610"/>
            <a:ext cx="8867516" cy="3657699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900" dirty="0">
                <a:latin typeface="Trebuchet MS" charset="0"/>
                <a:ea typeface="Trebuchet MS" charset="0"/>
                <a:cs typeface="Trebuchet MS" charset="0"/>
              </a:rPr>
              <a:t>Основная задача программы – знания и навыки, применяемые в сфере международного финансового бизнеса, а именно в банковской сфере, платежном бизнесе, в деятельности, связанной с фондовым рынком. </a:t>
            </a: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900" dirty="0">
                <a:latin typeface="Trebuchet MS" charset="0"/>
                <a:ea typeface="Trebuchet MS" charset="0"/>
                <a:cs typeface="Trebuchet MS" charset="0"/>
              </a:rPr>
              <a:t>Все дисциплины имеют прикладную направленность. </a:t>
            </a: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900" dirty="0">
                <a:latin typeface="Trebuchet MS" charset="0"/>
                <a:ea typeface="Trebuchet MS" charset="0"/>
                <a:cs typeface="Trebuchet MS" charset="0"/>
              </a:rPr>
              <a:t>Практика в ведущих консалтинговых компаниях и информационно-аналитических агентствах, международных банках и международных финансовых организациях. </a:t>
            </a: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900" dirty="0">
                <a:latin typeface="Trebuchet MS" charset="0"/>
                <a:ea typeface="Trebuchet MS" charset="0"/>
                <a:cs typeface="Trebuchet MS" charset="0"/>
              </a:rPr>
              <a:t>Стажировки в финансовых компаниях и банках в международных финансовых центрах.</a:t>
            </a:r>
          </a:p>
          <a:p>
            <a:pPr algn="l"/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2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966" y="1285261"/>
            <a:ext cx="3965054" cy="2638699"/>
          </a:xfrm>
          <a:prstGeom prst="rect">
            <a:avLst/>
          </a:prstGeom>
        </p:spPr>
      </p:pic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304089"/>
            <a:ext cx="6190902" cy="1365820"/>
          </a:xfrm>
        </p:spPr>
        <p:txBody>
          <a:bodyPr>
            <a:noAutofit/>
          </a:bodyPr>
          <a:lstStyle/>
          <a:p>
            <a:pPr algn="l"/>
            <a:r>
              <a:rPr lang="ru-RU" sz="2400" b="1" noProof="1">
                <a:solidFill>
                  <a:srgbClr val="0D62B2"/>
                </a:solidFill>
                <a:latin typeface="Trebuchet MS"/>
                <a:cs typeface="Trebuchet MS"/>
              </a:rPr>
              <a:t>Преимущества обучения по программе </a:t>
            </a:r>
            <a:r>
              <a:rPr lang="ru-RU" sz="2400" b="1" noProof="1" smtClean="0">
                <a:solidFill>
                  <a:srgbClr val="0D62B2"/>
                </a:solidFill>
                <a:latin typeface="Trebuchet MS"/>
                <a:cs typeface="Trebuchet MS"/>
              </a:rPr>
              <a:t>«Международные </a:t>
            </a:r>
            <a:r>
              <a:rPr lang="ru-RU" sz="2400" b="1" noProof="1">
                <a:solidFill>
                  <a:srgbClr val="0D62B2"/>
                </a:solidFill>
                <a:latin typeface="Trebuchet MS"/>
                <a:cs typeface="Trebuchet MS"/>
              </a:rPr>
              <a:t>финансы и </a:t>
            </a:r>
            <a:r>
              <a:rPr lang="ru-RU" sz="2400" b="1" noProof="1" smtClean="0">
                <a:solidFill>
                  <a:srgbClr val="0D62B2"/>
                </a:solidFill>
                <a:latin typeface="Trebuchet MS"/>
                <a:cs typeface="Trebuchet MS"/>
              </a:rPr>
              <a:t>банки» </a:t>
            </a:r>
            <a:r>
              <a:rPr lang="ru-RU" sz="32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32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32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76484" y="1396991"/>
            <a:ext cx="6049970" cy="2481990"/>
          </a:xfrm>
        </p:spPr>
        <p:txBody>
          <a:bodyPr>
            <a:noAutofit/>
          </a:bodyPr>
          <a:lstStyle/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Изучение двух иностранных языков</a:t>
            </a: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В рамках занятий проходят регулярные тренинги с ведущими специалистами российских и иностранных производственных и финансовых компаний.</a:t>
            </a: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Решение бизнес-кейсов.</a:t>
            </a: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Занятия со специалистами из ведущих российских и иностранных рекрутинговых агентств.</a:t>
            </a: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Зарубежные стажировки в компаниях Европы и банках и биржах в международных финансовых центрах Ближнего Востока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3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Условия приема</a:t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484" y="1032611"/>
            <a:ext cx="8676130" cy="3931542"/>
          </a:xfrm>
        </p:spPr>
        <p:txBody>
          <a:bodyPr>
            <a:normAutofit/>
          </a:bodyPr>
          <a:lstStyle/>
          <a:p>
            <a:pPr marL="342900" indent="-34290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Прием ведется на дневное отделение. Зачисление на программу осуществляется на бюджетные и платные места по результатам вступительного междисциплинарного экзамена по направлению «Экономика», экзамен проводится в письменной форме (3 блока вопросов</a:t>
            </a:r>
            <a:r>
              <a:rPr lang="ru-RU" sz="1800" dirty="0" smtClean="0">
                <a:latin typeface="Trebuchet MS" charset="0"/>
                <a:ea typeface="Trebuchet MS" charset="0"/>
                <a:cs typeface="Trebuchet MS" charset="0"/>
              </a:rPr>
              <a:t>).</a:t>
            </a:r>
          </a:p>
          <a:p>
            <a:pPr marL="342900" indent="-342900" algn="l">
              <a:buClr>
                <a:schemeClr val="accent2"/>
              </a:buClr>
              <a:buFont typeface="Arial" charset="0"/>
              <a:buChar char="•"/>
            </a:pPr>
            <a:endParaRPr lang="ru-RU" sz="1800" b="1" dirty="0" smtClean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b="1" dirty="0" smtClean="0">
                <a:latin typeface="Trebuchet MS" charset="0"/>
                <a:ea typeface="Trebuchet MS" charset="0"/>
                <a:cs typeface="Trebuchet MS" charset="0"/>
              </a:rPr>
              <a:t>Для </a:t>
            </a:r>
            <a:r>
              <a:rPr lang="ru-RU" sz="1800" b="1" dirty="0">
                <a:latin typeface="Trebuchet MS" charset="0"/>
                <a:ea typeface="Trebuchet MS" charset="0"/>
                <a:cs typeface="Trebuchet MS" charset="0"/>
              </a:rPr>
              <a:t>поступления на программу необходимо </a:t>
            </a:r>
            <a:r>
              <a:rPr lang="ru-RU" sz="1800" b="1" dirty="0" smtClean="0">
                <a:latin typeface="Trebuchet MS" charset="0"/>
                <a:ea typeface="Trebuchet MS" charset="0"/>
                <a:cs typeface="Trebuchet MS" charset="0"/>
              </a:rPr>
              <a:t>иметь: </a:t>
            </a:r>
            <a:r>
              <a:rPr lang="ru-RU" sz="1800" dirty="0" smtClean="0">
                <a:latin typeface="Trebuchet MS" charset="0"/>
                <a:ea typeface="Trebuchet MS" charset="0"/>
                <a:cs typeface="Trebuchet MS" charset="0"/>
              </a:rPr>
              <a:t>документ </a:t>
            </a:r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государственного образца о высшем образовании с соответствующим приложением к нему, подтверждающий Вашу квалификацию: бакалавра, специалиста или магистра.</a:t>
            </a:r>
          </a:p>
          <a:p>
            <a:pPr marL="342900" indent="-342900" algn="l">
              <a:buClr>
                <a:schemeClr val="accent2"/>
              </a:buClr>
              <a:buFont typeface="Arial" charset="0"/>
              <a:buChar char="•"/>
            </a:pPr>
            <a:endParaRPr lang="ru-RU" sz="1800" dirty="0"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4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6229824" cy="55212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>Обучение по программе</a:t>
            </a:r>
            <a:b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5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272201" y="1897119"/>
            <a:ext cx="3746906" cy="360363"/>
          </a:xfrm>
          <a:prstGeom prst="rect">
            <a:avLst/>
          </a:prstGeom>
          <a:solidFill>
            <a:srgbClr val="0D62B2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1650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336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914400" eaLnBrk="0" hangingPunct="0"/>
            <a:r>
              <a:rPr lang="ru-RU" sz="1600" b="1" noProof="1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МЕСТА ПРОХОЖДЕНИЯ ПРАКТИКИ</a:t>
            </a:r>
            <a:r>
              <a:rPr lang="en-US" sz="1600" b="1" noProof="1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en-US" sz="1600" b="1" noProof="1">
              <a:solidFill>
                <a:srgbClr val="FFFFFF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gray">
          <a:xfrm>
            <a:off x="275376" y="2257481"/>
            <a:ext cx="3743731" cy="214439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A79D0"/>
                  </a:outerShdw>
                </a:effectLst>
              </a14:hiddenEffects>
            </a:ext>
          </a:extLst>
        </p:spPr>
        <p:txBody>
          <a:bodyPr lIns="108000" tIns="72000" rIns="72000" bIns="72000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ru-RU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Министерство экономики и развития РФ, Министерство финансов, Торгово-промышленная палата РФ, Сбербанк, ВТБ, ВТБ Капитал и др.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gray">
          <a:xfrm>
            <a:off x="276484" y="1092920"/>
            <a:ext cx="3742623" cy="360363"/>
          </a:xfrm>
          <a:prstGeom prst="rect">
            <a:avLst/>
          </a:prstGeom>
          <a:solidFill>
            <a:srgbClr val="0D62B2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1650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336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ФОРМА ОБУЧЕНИЯ И СРОКИ:</a:t>
            </a:r>
            <a:endParaRPr lang="ru-RU" sz="1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gray">
          <a:xfrm>
            <a:off x="276484" y="1453283"/>
            <a:ext cx="3742623" cy="3698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A79D0"/>
                  </a:outerShdw>
                </a:effectLst>
              </a14:hiddenEffects>
            </a:ext>
          </a:extLst>
        </p:spPr>
        <p:txBody>
          <a:bodyPr lIns="108000" tIns="72000" rIns="72000" bIns="72000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ru-RU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2 года</a:t>
            </a:r>
            <a:endParaRPr lang="en-US" sz="1800" noProof="1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gray">
          <a:xfrm>
            <a:off x="4099981" y="1897119"/>
            <a:ext cx="4718493" cy="360363"/>
          </a:xfrm>
          <a:prstGeom prst="rect">
            <a:avLst/>
          </a:prstGeom>
          <a:solidFill>
            <a:srgbClr val="0D62B2"/>
          </a:solidFill>
          <a:ln w="12700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1650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336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914400" eaLnBrk="0" hangingPunct="0"/>
            <a:r>
              <a:rPr lang="ru-RU" sz="1600" b="1" noProof="1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ПРЕПОДАВАТЕЛЬСКИЙ СОСТАВ</a:t>
            </a:r>
            <a:r>
              <a:rPr lang="en-US" sz="1600" b="1" noProof="1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:</a:t>
            </a:r>
            <a:endParaRPr lang="en-US" sz="1600" b="1" noProof="1">
              <a:solidFill>
                <a:srgbClr val="FFFFFF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gray">
          <a:xfrm>
            <a:off x="4106573" y="2257481"/>
            <a:ext cx="4711901" cy="214439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A79D0"/>
                  </a:outerShdw>
                </a:effectLst>
              </a14:hiddenEffects>
            </a:ext>
          </a:extLst>
        </p:spPr>
        <p:txBody>
          <a:bodyPr lIns="108000" tIns="72000" rIns="72000" bIns="72000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ru-RU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Основную часть дисциплин ведут топ-менеджеры крупнейших российских и зарубежных компаний, при этом обладающие учеными степенями. </a:t>
            </a:r>
            <a:r>
              <a:rPr lang="ru-RU" sz="1800" noProof="1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В </a:t>
            </a:r>
            <a:r>
              <a:rPr lang="ru-RU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рамках теоретических дисциплин задействованы лучшие преподаватели, участники грантов, обладающие многочисленными публикациями.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gray">
          <a:xfrm>
            <a:off x="4106573" y="1095193"/>
            <a:ext cx="4711901" cy="360363"/>
          </a:xfrm>
          <a:prstGeom prst="rect">
            <a:avLst/>
          </a:prstGeom>
          <a:solidFill>
            <a:srgbClr val="0D62B2"/>
          </a:solidFill>
          <a:ln w="12700" algn="ctr">
            <a:solidFill>
              <a:srgbClr val="C0C0C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01650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0171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03363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03425" defTabSz="801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06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78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750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32225" defTabSz="801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ФОРМА ОБУЧЕНИЯ И СРОКИ:</a:t>
            </a:r>
            <a:endParaRPr lang="ru-RU" sz="1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gray">
          <a:xfrm>
            <a:off x="4117207" y="1455556"/>
            <a:ext cx="4701268" cy="3698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90980"/>
                  <a:invGamma/>
                </a:schemeClr>
              </a:gs>
            </a:gsLst>
            <a:lin ang="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A79D0"/>
                  </a:outerShdw>
                </a:effectLst>
              </a14:hiddenEffects>
            </a:ext>
          </a:extLst>
        </p:spPr>
        <p:txBody>
          <a:bodyPr lIns="108000" tIns="72000" rIns="72000" bIns="72000"/>
          <a:lstStyle>
            <a:lvl1pPr marL="190500" indent="-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81000" indent="-1889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561975" indent="-1793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768350" indent="-2047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754063" indent="1285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112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6684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256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582863" indent="1285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lnSpc>
                <a:spcPct val="9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1800" noProof="1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220 000 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>Обучение по </a:t>
            </a:r>
            <a: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  <a:t>программе</a:t>
            </a:r>
            <a:br>
              <a:rPr lang="ru-RU" sz="2800" b="1" dirty="0" smtClean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28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736" y="859702"/>
            <a:ext cx="8496864" cy="143414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10000"/>
              </a:lnSpc>
            </a:pPr>
            <a:r>
              <a:rPr lang="ru-RU" sz="1800" dirty="0">
                <a:latin typeface="Trebuchet MS" charset="0"/>
                <a:ea typeface="Trebuchet MS" charset="0"/>
                <a:cs typeface="Trebuchet MS" charset="0"/>
              </a:rPr>
              <a:t>В рамках занятий проходят регулярные тренинги и мастер-классы с ведущими специалистами российских и иностранных производственных и финансовых компаний. В ходе обучения по программе студенты изучают следующие специальные дисциплины:</a:t>
            </a:r>
          </a:p>
          <a:p>
            <a:pPr algn="l"/>
            <a:r>
              <a:rPr lang="en-US" sz="1800" dirty="0" smtClean="0">
                <a:latin typeface="Trebuchet MS" charset="0"/>
                <a:ea typeface="Trebuchet MS" charset="0"/>
                <a:cs typeface="Trebuchet MS" charset="0"/>
              </a:rPr>
              <a:t> </a:t>
            </a:r>
            <a:endParaRPr lang="ru-RU" sz="1800" dirty="0"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6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736" y="1921706"/>
            <a:ext cx="9030855" cy="363791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Международная экономика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Международные финансы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Анализ и прогнозирование мировых товарных рынков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Международная торговля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Международный бизнес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Международные коммерческие операции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Финансирование международных </a:t>
            </a:r>
            <a:r>
              <a:rPr lang="ru-RU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проектов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Аналитические </a:t>
            </a: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методы в международной логистике и управлении </a:t>
            </a:r>
            <a:r>
              <a:rPr lang="ru-RU" sz="16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запасами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ru-RU" sz="1600" dirty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ru-RU" sz="1600" dirty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Прикладные аспекты инвестиционного анализа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Управление инвестиционным портфелем международных компаний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Микроэкономика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Макроэкономика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Финансовый менеджмент</a:t>
            </a:r>
          </a:p>
          <a:p>
            <a:pPr marL="285750" lvl="0" indent="-285750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6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Управление риском</a:t>
            </a:r>
          </a:p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8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480489"/>
            <a:ext cx="5839054" cy="55212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0D62B2"/>
                </a:solidFill>
                <a:latin typeface="Trebuchet MS"/>
                <a:cs typeface="Trebuchet MS"/>
              </a:rPr>
              <a:t>Карьера и трудоустройство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519" y="2651809"/>
            <a:ext cx="5632688" cy="3199916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700" dirty="0">
                <a:latin typeface="Trebuchet MS" charset="0"/>
                <a:ea typeface="Trebuchet MS" charset="0"/>
                <a:cs typeface="Trebuchet MS" charset="0"/>
              </a:rPr>
              <a:t>Органы государственной и муниципальной власти.</a:t>
            </a: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700" dirty="0">
                <a:latin typeface="Trebuchet MS" charset="0"/>
                <a:ea typeface="Trebuchet MS" charset="0"/>
                <a:cs typeface="Trebuchet MS" charset="0"/>
              </a:rPr>
              <a:t>Академические и ведомственные научно-исследовательские организации.</a:t>
            </a: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700" dirty="0">
                <a:latin typeface="Trebuchet MS" charset="0"/>
                <a:ea typeface="Trebuchet MS" charset="0"/>
                <a:cs typeface="Trebuchet MS" charset="0"/>
              </a:rPr>
              <a:t>Учреждения системы высшего и дополнительного профессионального образования.</a:t>
            </a:r>
          </a:p>
          <a:p>
            <a:pPr marL="285750" indent="-28575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endParaRPr lang="en-US" sz="17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7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519" y="1075338"/>
            <a:ext cx="5803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charset="0"/>
              <a:buChar char="•"/>
            </a:pPr>
            <a:r>
              <a:rPr lang="ru-RU" sz="17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Экономические, финансовые, маркетинговые и аналитические службы компаний, </a:t>
            </a:r>
            <a:r>
              <a:rPr lang="ru-RU" sz="17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действующих </a:t>
            </a:r>
            <a:r>
              <a:rPr lang="ru-RU" sz="1700" dirty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на международных рынках, осуществляющих прямые зарубежные инвестиции, имеющих представительства, филиалы, дочерние и совместные предприятия за </a:t>
            </a:r>
            <a:r>
              <a:rPr lang="ru-RU" sz="17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рубежом</a:t>
            </a:r>
            <a:r>
              <a:rPr lang="en-US" sz="1700" dirty="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  <a:endParaRPr lang="ru-RU" sz="1700" dirty="0">
              <a:solidFill>
                <a:schemeClr val="tx1">
                  <a:tint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207" y="1211815"/>
            <a:ext cx="3113731" cy="2109653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042143077\Desktop\0000026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7443" r="13281"/>
          <a:stretch/>
        </p:blipFill>
        <p:spPr bwMode="auto">
          <a:xfrm>
            <a:off x="5922952" y="1541483"/>
            <a:ext cx="3221048" cy="242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82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304089"/>
            <a:ext cx="6190902" cy="1365820"/>
          </a:xfrm>
        </p:spPr>
        <p:txBody>
          <a:bodyPr>
            <a:noAutofit/>
          </a:bodyPr>
          <a:lstStyle/>
          <a:p>
            <a:pPr algn="l"/>
            <a:r>
              <a:rPr lang="en-US" sz="3200" b="1" noProof="1">
                <a:solidFill>
                  <a:srgbClr val="0D62B2"/>
                </a:solidFill>
                <a:latin typeface="Trebuchet MS"/>
                <a:cs typeface="Trebuchet MS"/>
              </a:rPr>
              <a:t>О</a:t>
            </a:r>
            <a:r>
              <a:rPr lang="ru-RU" sz="3200" b="1" noProof="1">
                <a:solidFill>
                  <a:srgbClr val="0D62B2"/>
                </a:solidFill>
                <a:latin typeface="Trebuchet MS"/>
                <a:cs typeface="Trebuchet MS"/>
              </a:rPr>
              <a:t>писание</a:t>
            </a:r>
            <a:r>
              <a:rPr lang="en-US" sz="3200" b="1" noProof="1">
                <a:solidFill>
                  <a:srgbClr val="0D62B2"/>
                </a:solidFill>
                <a:latin typeface="Trebuchet MS"/>
                <a:cs typeface="Trebuchet MS"/>
              </a:rPr>
              <a:t> </a:t>
            </a:r>
            <a:r>
              <a:rPr lang="ru-RU" sz="3200" b="1" noProof="1">
                <a:solidFill>
                  <a:srgbClr val="0D62B2"/>
                </a:solidFill>
                <a:latin typeface="Trebuchet MS"/>
                <a:cs typeface="Trebuchet MS"/>
              </a:rPr>
              <a:t>программы ВЭД</a:t>
            </a:r>
            <a:endParaRPr lang="en-US" sz="32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76484" y="1396991"/>
            <a:ext cx="8363314" cy="248199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490" dirty="0">
                <a:solidFill>
                  <a:schemeClr val="tx2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рамках магистерской программы «Внешнеэкономическая деятельность» осуществляется подготовка экономистов для работы в транснациональных корпорациях, на международных рынках. </a:t>
            </a:r>
            <a:endParaRPr lang="en-US" sz="1490" dirty="0">
              <a:solidFill>
                <a:schemeClr val="tx2">
                  <a:lumMod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490" dirty="0">
                <a:solidFill>
                  <a:schemeClr val="tx2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Выпускники программы должны понимать </a:t>
            </a:r>
            <a:r>
              <a:rPr lang="ru-RU" sz="1490" dirty="0" err="1">
                <a:solidFill>
                  <a:schemeClr val="tx2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макроусловия</a:t>
            </a:r>
            <a:r>
              <a:rPr lang="ru-RU" sz="1490" dirty="0">
                <a:solidFill>
                  <a:schemeClr val="tx2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 своего бизнеса, источники его глобальных конкурентных преимуществ, содержание и технологию, связанных с ним международных коммерческих операций, особенности организации внешнеэкономической деятельности, механику работы на международных рынках товаров, услуг и капитала, в совершенстве владеть как минимум двумя иностранными языками, профессионально разбираться в вопросах информационно-технологического обеспечения. </a:t>
            </a:r>
            <a:endParaRPr lang="en-US" sz="1490" dirty="0">
              <a:solidFill>
                <a:schemeClr val="tx2">
                  <a:lumMod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accent2"/>
              </a:buClr>
              <a:buFont typeface="Arial" charset="0"/>
              <a:buChar char="•"/>
            </a:pPr>
            <a:r>
              <a:rPr lang="ru-RU" sz="1490" dirty="0">
                <a:solidFill>
                  <a:schemeClr val="tx2">
                    <a:lumMod val="7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Такие специалисты, наряду с фундаментальной подготовкой в области мировой экономики, должны обладать компетенциями и в сфере международного бизнеса.</a:t>
            </a:r>
            <a:endParaRPr lang="ru-RU" sz="1490" dirty="0">
              <a:solidFill>
                <a:schemeClr val="tx2">
                  <a:lumMod val="7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8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042143077\Desktop\0000026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7443" r="13281"/>
          <a:stretch/>
        </p:blipFill>
        <p:spPr bwMode="auto">
          <a:xfrm>
            <a:off x="5922952" y="1541483"/>
            <a:ext cx="3221048" cy="242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ents_f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484" y="304089"/>
            <a:ext cx="6190902" cy="1365820"/>
          </a:xfrm>
        </p:spPr>
        <p:txBody>
          <a:bodyPr>
            <a:noAutofit/>
          </a:bodyPr>
          <a:lstStyle/>
          <a:p>
            <a:pPr algn="l"/>
            <a:r>
              <a:rPr lang="ru-RU" sz="2800" b="1" noProof="1">
                <a:solidFill>
                  <a:srgbClr val="0D62B2"/>
                </a:solidFill>
                <a:latin typeface="Trebuchet MS"/>
                <a:cs typeface="Trebuchet MS"/>
              </a:rPr>
              <a:t>Преимущества обучения по программе «ВЭД» </a:t>
            </a:r>
            <a:r>
              <a:rPr lang="ru-RU" sz="3200" b="1" dirty="0">
                <a:solidFill>
                  <a:srgbClr val="0D62B2"/>
                </a:solidFill>
                <a:latin typeface="Trebuchet MS"/>
                <a:cs typeface="Trebuchet MS"/>
              </a:rPr>
              <a:t/>
            </a:r>
            <a:br>
              <a:rPr lang="ru-RU" sz="3200" b="1" dirty="0">
                <a:solidFill>
                  <a:srgbClr val="0D62B2"/>
                </a:solidFill>
                <a:latin typeface="Trebuchet MS"/>
                <a:cs typeface="Trebuchet MS"/>
              </a:rPr>
            </a:br>
            <a:endParaRPr lang="en-US" sz="3200" b="1" dirty="0">
              <a:solidFill>
                <a:srgbClr val="0D62B2"/>
              </a:solidFill>
              <a:latin typeface="Trebuchet MS"/>
              <a:cs typeface="Trebuchet MS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76484" y="1396991"/>
            <a:ext cx="6049970" cy="2481990"/>
          </a:xfrm>
        </p:spPr>
        <p:txBody>
          <a:bodyPr>
            <a:noAutofit/>
          </a:bodyPr>
          <a:lstStyle/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Изучение двух иностранных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языков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,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получение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диплома переводчика и международных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сертификатов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 marL="342900" indent="-342900" algn="l">
              <a:spcBef>
                <a:spcPct val="4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ru-RU" sz="180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Зарубежные </a:t>
            </a:r>
            <a:r>
              <a:rPr lang="ru-RU" sz="1800" noProof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стажировки в компаниях и банках Европы и Ближнего Востока.</a:t>
            </a: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Проектная деятельность под руководством представителей бизнеса из компаний-партнёров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программы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Занятия со специалистами из ведущих российских и иностранных рекрутинговых агентств.</a:t>
            </a:r>
          </a:p>
          <a:p>
            <a:pPr marL="285750" indent="-285750" algn="l">
              <a:buClr>
                <a:schemeClr val="accent2"/>
              </a:buClr>
              <a:buFont typeface="Arial" charset="0"/>
              <a:buChar char="•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Участие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в деловых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играх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20338" y="4690309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FFFFFF"/>
                </a:solidFill>
                <a:latin typeface="Trebuchet MS"/>
                <a:cs typeface="Trebuchet MS"/>
              </a:rPr>
              <a:pPr algn="ctr"/>
              <a:t>9</a:t>
            </a:fld>
            <a:endParaRPr lang="en-US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4" y="389533"/>
            <a:ext cx="2411146" cy="44004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za_RUDN_template_02_rus" id="{43A714F0-967A-444E-A34E-6FD6451B03CE}" vid="{B7847E73-6C66-A047-B169-41233A4F32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951</Words>
  <Application>Microsoft Office PowerPoint</Application>
  <PresentationFormat>Экран (16:9)</PresentationFormat>
  <Paragraphs>143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Office Theme</vt:lpstr>
      <vt:lpstr>Презентация PowerPoint</vt:lpstr>
      <vt:lpstr>Описание программы МФБ </vt:lpstr>
      <vt:lpstr>Преимущества обучения по программе «Международные финансы и банки»  </vt:lpstr>
      <vt:lpstr>Условия приема </vt:lpstr>
      <vt:lpstr>Обучение по программе </vt:lpstr>
      <vt:lpstr>Обучение по программе </vt:lpstr>
      <vt:lpstr>Карьера и трудоустройство</vt:lpstr>
      <vt:lpstr>Описание программы ВЭД</vt:lpstr>
      <vt:lpstr>Преимущества обучения по программе «ВЭД»  </vt:lpstr>
      <vt:lpstr>        Условия приема  Приём ведётся на дневное отделение.  Зачисление на программу осуществляется на бюджетные и платные места по результатам вступительного междисциплинарного экзамена по направлению «Экономика», экзамен проводится в письменной форме (3 блока вопросов).  Для поступления на программу необходимо иметь: документ государственного образца о высшем образовании с соответствующим приложением к нему, подтверждающий Вашу квалификацию: бакалавра, специалиста или магистра. </vt:lpstr>
      <vt:lpstr>          Сроки приёма документов Начало приёма документов - 19.06.2020 Завершение приёма документов 20 июля 2020 г. - от лиц, поступающих на места, финансируемые из средств федерального бюджета, по очной форме обучения  26 августа 2020 г. - от лиц, поступающих на места с оплатой стоимости обучения по очной форме обучения. Зачисление в магистратуру осуществляется по результатам междисциплинарного экзамена. Минимальный балл для поступающих на контрактную форму обучения – 30 баллов. Программы вступительных испытаний на сайте РУДН:  http://admission.rudn.ru/MagExamsProg</vt:lpstr>
      <vt:lpstr>Обучение по программе </vt:lpstr>
      <vt:lpstr>Обучение по программе </vt:lpstr>
      <vt:lpstr>Области профессиональной деятельности выпускников</vt:lpstr>
      <vt:lpstr>Карьера и трудоустройство</vt:lpstr>
      <vt:lpstr>Контактная информация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Вознюк Надежда  Михайловна</cp:lastModifiedBy>
  <cp:revision>45</cp:revision>
  <dcterms:created xsi:type="dcterms:W3CDTF">2017-01-25T11:18:17Z</dcterms:created>
  <dcterms:modified xsi:type="dcterms:W3CDTF">2019-11-27T09:50:42Z</dcterms:modified>
</cp:coreProperties>
</file>