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2" r:id="rId4"/>
    <p:sldId id="263" r:id="rId5"/>
    <p:sldId id="261" r:id="rId6"/>
    <p:sldId id="268" r:id="rId7"/>
    <p:sldId id="275" r:id="rId8"/>
    <p:sldId id="276" r:id="rId9"/>
    <p:sldId id="277" r:id="rId10"/>
    <p:sldId id="274" r:id="rId11"/>
    <p:sldId id="269" r:id="rId12"/>
    <p:sldId id="270" r:id="rId13"/>
    <p:sldId id="278" r:id="rId14"/>
    <p:sldId id="279" r:id="rId15"/>
    <p:sldId id="280" r:id="rId16"/>
    <p:sldId id="260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604"/>
  </p:normalViewPr>
  <p:slideViewPr>
    <p:cSldViewPr snapToGrid="0" snapToObjects="1">
      <p:cViewPr varScale="1">
        <p:scale>
          <a:sx n="88" d="100"/>
          <a:sy n="88" d="100"/>
        </p:scale>
        <p:origin x="656" y="52"/>
      </p:cViewPr>
      <p:guideLst>
        <p:guide orient="horz" pos="257"/>
        <p:guide orient="horz" pos="1620"/>
        <p:guide pos="5504"/>
        <p:guide pos="2880"/>
        <p:guide pos="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703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78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658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16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073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193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9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1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59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79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218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14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alyuga-en@rud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8430"/>
          <a:stretch/>
        </p:blipFill>
        <p:spPr>
          <a:xfrm>
            <a:off x="-23548" y="170763"/>
            <a:ext cx="9167548" cy="472495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98602" y="3602140"/>
            <a:ext cx="7594603" cy="54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spc="300" dirty="0">
              <a:solidFill>
                <a:srgbClr val="005A9B"/>
              </a:solidFill>
              <a:latin typeface="Trebuchet MS"/>
              <a:cs typeface="Trebuchet M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359703" y="931626"/>
            <a:ext cx="4687154" cy="869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" y="3479288"/>
            <a:ext cx="1763074" cy="52454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44C515-EF24-42B2-8BBF-55ACC78D3D60}"/>
              </a:ext>
            </a:extLst>
          </p:cNvPr>
          <p:cNvSpPr/>
          <p:nvPr/>
        </p:nvSpPr>
        <p:spPr>
          <a:xfrm>
            <a:off x="127000" y="4003831"/>
            <a:ext cx="6919857" cy="1105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000" y="3983243"/>
            <a:ext cx="677080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/>
              <a:t>Институт мировой экономики и бизнеса</a:t>
            </a:r>
          </a:p>
          <a:p>
            <a:r>
              <a:rPr lang="ru-RU" sz="1600" b="1" dirty="0"/>
              <a:t>Порядок вступительных испытаний направления 45.04.02 «Лингвистика»</a:t>
            </a:r>
          </a:p>
          <a:p>
            <a:r>
              <a:rPr lang="ru-RU" sz="1600" b="1" dirty="0"/>
              <a:t>Магистерская программа «Иностранный язык профессионального общения и специализированный перевод»(китайский язык)</a:t>
            </a:r>
          </a:p>
        </p:txBody>
      </p:sp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 8: </a:t>
            </a: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Введение в китаистику. История изучения китайского языка.</a:t>
            </a:r>
            <a:endParaRPr lang="en-US" sz="17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sz="17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этапы изучения китайского языка.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Вэньянь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и </a:t>
            </a:r>
            <a:r>
              <a:rPr lang="ru-RU" sz="17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байхуа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 каких странах китайский язык является государственным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Как возник </a:t>
            </a:r>
            <a:r>
              <a:rPr lang="ru-RU" sz="17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путунхуа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 история и становление.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литературные произведения в Китае: к какому веку относятся, язык написания.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1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953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 9 : </a:t>
            </a: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Теоретическая фонетика китайского языка. 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algn="l"/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Фонема, слог в китайском языке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Тон в китайском языке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компоненты слога в китайском языке.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функции интонации в речи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Охарактеризовать физические компоненты интонации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Интонационные стили речи.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735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 10: </a:t>
            </a: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Теоретическая грамматика китайского языка</a:t>
            </a:r>
            <a:r>
              <a:rPr lang="en-US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algn="l"/>
            <a:endParaRPr lang="en-US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 о частях речи в китайском языке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Проблемы и принципы классификации частей речи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Где появилось понятие части речи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Охарактеризовать три основных критерия по которым слова языка относятся к той или иной части речи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Деление частей речи на значимые и функциональные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Кратко описать значимые и функциональные части речи китайского языка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76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chemeClr val="tx1"/>
              </a:solidFill>
              <a:cs typeface="Trebuchet MS"/>
            </a:endParaRPr>
          </a:p>
          <a:p>
            <a:r>
              <a:rPr lang="ru-RU" sz="1800" b="1" dirty="0">
                <a:solidFill>
                  <a:schemeClr val="tx1"/>
                </a:solidFill>
                <a:cs typeface="Trebuchet MS"/>
              </a:rPr>
              <a:t>Литература для подготовки к теоретическим вопросам вступительного теста :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endParaRPr lang="en-US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Реформатский А. А. «Введение в языковедение». М.: Аспект Пресс, 2021. </a:t>
            </a:r>
          </a:p>
          <a:p>
            <a:pPr algn="l"/>
            <a:r>
              <a:rPr lang="ru-RU" sz="1800" dirty="0" err="1">
                <a:solidFill>
                  <a:schemeClr val="tx1"/>
                </a:solidFill>
              </a:rPr>
              <a:t>Кодухов</a:t>
            </a:r>
            <a:r>
              <a:rPr lang="ru-RU" sz="1800" dirty="0">
                <a:solidFill>
                  <a:schemeClr val="tx1"/>
                </a:solidFill>
              </a:rPr>
              <a:t> В. И. Общее языкознание Изд. стереотип. </a:t>
            </a:r>
            <a:r>
              <a:rPr lang="ru-RU" sz="1800" dirty="0" err="1">
                <a:solidFill>
                  <a:schemeClr val="tx1"/>
                </a:solidFill>
              </a:rPr>
              <a:t>URSS</a:t>
            </a:r>
            <a:r>
              <a:rPr lang="ru-RU" sz="1800" dirty="0">
                <a:solidFill>
                  <a:schemeClr val="tx1"/>
                </a:solidFill>
              </a:rPr>
              <a:t>. 2021. 304 с.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Поливанов Е. Д. Введение в языкознание. (Курс для восточников-востоковедов). Изд. 5 </a:t>
            </a:r>
            <a:r>
              <a:rPr lang="ru-RU" sz="1800" dirty="0" err="1">
                <a:solidFill>
                  <a:schemeClr val="tx1"/>
                </a:solidFill>
              </a:rPr>
              <a:t>URSS</a:t>
            </a:r>
            <a:r>
              <a:rPr lang="ru-RU" sz="1800" dirty="0">
                <a:solidFill>
                  <a:schemeClr val="tx1"/>
                </a:solidFill>
              </a:rPr>
              <a:t>. 2021. 232 с. </a:t>
            </a:r>
          </a:p>
          <a:p>
            <a:pPr algn="l"/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547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 fontScale="92500" lnSpcReduction="10000"/>
          </a:bodyPr>
          <a:lstStyle/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Содержание вопросов лексико-грамматической  части вступительного теста: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pPr lvl="0" algn="l"/>
            <a:r>
              <a:rPr lang="ru-RU" sz="1800" b="1" dirty="0">
                <a:solidFill>
                  <a:schemeClr val="tx1"/>
                </a:solidFill>
              </a:rPr>
              <a:t>	Вопросы на проверку владения </a:t>
            </a:r>
            <a:r>
              <a:rPr lang="ru-RU" sz="2000" b="1" dirty="0">
                <a:solidFill>
                  <a:schemeClr val="tx1"/>
                </a:solidFill>
              </a:rPr>
              <a:t>лексикой и грамматикой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включают словообразование (главным образом, словосложение). Моделирование </a:t>
            </a:r>
            <a:r>
              <a:rPr lang="ru-RU" sz="1900" dirty="0" err="1">
                <a:solidFill>
                  <a:schemeClr val="tx1"/>
                </a:solidFill>
              </a:rPr>
              <a:t>копулятивных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двуслогов</a:t>
            </a:r>
            <a:r>
              <a:rPr lang="ru-RU" sz="1900" dirty="0">
                <a:solidFill>
                  <a:schemeClr val="tx1"/>
                </a:solidFill>
              </a:rPr>
              <a:t>, атрибутивных </a:t>
            </a:r>
            <a:r>
              <a:rPr lang="ru-RU" sz="1900" dirty="0" err="1">
                <a:solidFill>
                  <a:schemeClr val="tx1"/>
                </a:solidFill>
              </a:rPr>
              <a:t>двуслогов</a:t>
            </a:r>
            <a:r>
              <a:rPr lang="ru-RU" sz="1900" dirty="0">
                <a:solidFill>
                  <a:schemeClr val="tx1"/>
                </a:solidFill>
              </a:rPr>
              <a:t>; глагольно-объектных </a:t>
            </a:r>
            <a:r>
              <a:rPr lang="ru-RU" sz="1900" dirty="0" err="1">
                <a:solidFill>
                  <a:schemeClr val="tx1"/>
                </a:solidFill>
              </a:rPr>
              <a:t>двуслогов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двуслогов</a:t>
            </a:r>
            <a:r>
              <a:rPr lang="ru-RU" sz="1900" dirty="0">
                <a:solidFill>
                  <a:schemeClr val="tx1"/>
                </a:solidFill>
              </a:rPr>
              <a:t>, построенных по предикативной модели; образование результативных глаголов.  Суффиксы“</a:t>
            </a:r>
            <a:r>
              <a:rPr lang="zh-CN" altLang="en-US" sz="1900" dirty="0">
                <a:solidFill>
                  <a:schemeClr val="tx1"/>
                </a:solidFill>
              </a:rPr>
              <a:t>子</a:t>
            </a:r>
            <a:r>
              <a:rPr lang="ru-RU" sz="1900" dirty="0">
                <a:solidFill>
                  <a:schemeClr val="tx1"/>
                </a:solidFill>
              </a:rPr>
              <a:t>”</a:t>
            </a:r>
            <a:r>
              <a:rPr lang="zh-CN" altLang="en-US" sz="1900" dirty="0">
                <a:solidFill>
                  <a:schemeClr val="tx1"/>
                </a:solidFill>
              </a:rPr>
              <a:t>、</a:t>
            </a:r>
            <a:r>
              <a:rPr lang="ru-RU" sz="1900" dirty="0">
                <a:solidFill>
                  <a:schemeClr val="tx1"/>
                </a:solidFill>
              </a:rPr>
              <a:t>“</a:t>
            </a:r>
            <a:r>
              <a:rPr lang="zh-CN" altLang="en-US" sz="1900" dirty="0">
                <a:solidFill>
                  <a:schemeClr val="tx1"/>
                </a:solidFill>
              </a:rPr>
              <a:t>儿</a:t>
            </a:r>
            <a:r>
              <a:rPr lang="ru-RU" sz="1900" dirty="0">
                <a:solidFill>
                  <a:schemeClr val="tx1"/>
                </a:solidFill>
              </a:rPr>
              <a:t>”. Глагольные суффиксы “</a:t>
            </a:r>
            <a:r>
              <a:rPr lang="zh-CN" altLang="en-US" sz="1900" dirty="0">
                <a:solidFill>
                  <a:schemeClr val="tx1"/>
                </a:solidFill>
              </a:rPr>
              <a:t>过</a:t>
            </a:r>
            <a:r>
              <a:rPr lang="ru-RU" sz="1900" dirty="0">
                <a:solidFill>
                  <a:schemeClr val="tx1"/>
                </a:solidFill>
              </a:rPr>
              <a:t>”</a:t>
            </a:r>
            <a:r>
              <a:rPr lang="zh-CN" altLang="en-US" sz="1900" dirty="0">
                <a:solidFill>
                  <a:schemeClr val="tx1"/>
                </a:solidFill>
              </a:rPr>
              <a:t>、</a:t>
            </a:r>
            <a:r>
              <a:rPr lang="ru-RU" sz="1900" dirty="0">
                <a:solidFill>
                  <a:schemeClr val="tx1"/>
                </a:solidFill>
              </a:rPr>
              <a:t>“</a:t>
            </a:r>
            <a:r>
              <a:rPr lang="zh-CN" altLang="en-US" sz="1900" dirty="0">
                <a:solidFill>
                  <a:schemeClr val="tx1"/>
                </a:solidFill>
              </a:rPr>
              <a:t>着</a:t>
            </a:r>
            <a:r>
              <a:rPr lang="ru-RU" sz="1900" dirty="0">
                <a:solidFill>
                  <a:schemeClr val="tx1"/>
                </a:solidFill>
              </a:rPr>
              <a:t>”</a:t>
            </a:r>
            <a:r>
              <a:rPr lang="zh-CN" altLang="en-US" sz="1900" dirty="0">
                <a:solidFill>
                  <a:schemeClr val="tx1"/>
                </a:solidFill>
              </a:rPr>
              <a:t>、</a:t>
            </a:r>
            <a:r>
              <a:rPr lang="ru-RU" sz="1900" dirty="0">
                <a:solidFill>
                  <a:schemeClr val="tx1"/>
                </a:solidFill>
              </a:rPr>
              <a:t>“</a:t>
            </a:r>
            <a:r>
              <a:rPr lang="zh-CN" altLang="en-US" sz="1900" dirty="0">
                <a:solidFill>
                  <a:schemeClr val="tx1"/>
                </a:solidFill>
              </a:rPr>
              <a:t>了</a:t>
            </a:r>
            <a:r>
              <a:rPr lang="ru-RU" sz="1900" dirty="0">
                <a:solidFill>
                  <a:schemeClr val="tx1"/>
                </a:solidFill>
              </a:rPr>
              <a:t>”. Префикс “</a:t>
            </a:r>
            <a:r>
              <a:rPr lang="zh-CN" altLang="en-US" sz="1900" dirty="0">
                <a:solidFill>
                  <a:schemeClr val="tx1"/>
                </a:solidFill>
              </a:rPr>
              <a:t>第</a:t>
            </a:r>
            <a:r>
              <a:rPr lang="ru-RU" sz="1900" dirty="0">
                <a:solidFill>
                  <a:schemeClr val="tx1"/>
                </a:solidFill>
              </a:rPr>
              <a:t>”. Фразеологизмы и идиоматические выражения (</a:t>
            </a:r>
            <a:r>
              <a:rPr lang="ru-RU" sz="1900" dirty="0" err="1">
                <a:solidFill>
                  <a:schemeClr val="tx1"/>
                </a:solidFill>
              </a:rPr>
              <a:t>чэнъюи</a:t>
            </a:r>
            <a:r>
              <a:rPr lang="ru-RU" sz="1900" dirty="0">
                <a:solidFill>
                  <a:schemeClr val="tx1"/>
                </a:solidFill>
              </a:rPr>
              <a:t>) и их модели. Модальные глаголы. Союзы. Сложные союзы. Классификация предложений по типу сказуемого Модальные частицы. Виды дополнений. Типы обстоятельства. Виды сложных предложений. Конструкции сравнения. Выделительные конструкции.</a:t>
            </a:r>
          </a:p>
          <a:p>
            <a:pPr algn="just"/>
            <a:endParaRPr lang="ru-RU" sz="1900" dirty="0">
              <a:solidFill>
                <a:schemeClr val="tx1"/>
              </a:solidFill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	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67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Литература для подготовки к лексико-грамматической  части вступительного теста: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pPr algn="l"/>
            <a:r>
              <a:rPr lang="ru-RU" sz="1800" dirty="0" err="1">
                <a:solidFill>
                  <a:schemeClr val="tx1"/>
                </a:solidFill>
              </a:rPr>
              <a:t>Курдюмов</a:t>
            </a:r>
            <a:r>
              <a:rPr lang="ru-RU" sz="1800" dirty="0">
                <a:solidFill>
                  <a:schemeClr val="tx1"/>
                </a:solidFill>
              </a:rPr>
              <a:t> В. А. Курс китайского языка: теоретическая грамматика. М.: Цитадель-трейд, 2006. 575 с.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Спешнев Н. А. Введение в китайский язык. СПб: </a:t>
            </a:r>
            <a:r>
              <a:rPr lang="ru-RU" sz="1800" dirty="0" err="1">
                <a:solidFill>
                  <a:schemeClr val="tx1"/>
                </a:solidFill>
              </a:rPr>
              <a:t>Каро</a:t>
            </a:r>
            <a:r>
              <a:rPr lang="ru-RU" sz="1800" dirty="0">
                <a:solidFill>
                  <a:schemeClr val="tx1"/>
                </a:solidFill>
              </a:rPr>
              <a:t>, 2016, 256 с.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Горелов В. И. Теоретическая грамматика китайского языка. М.: Просвещение, 1990. 212 с. </a:t>
            </a:r>
          </a:p>
          <a:p>
            <a:pPr algn="l"/>
            <a:r>
              <a:rPr lang="ru-RU" sz="1800" dirty="0" err="1">
                <a:solidFill>
                  <a:schemeClr val="tx1"/>
                </a:solidFill>
              </a:rPr>
              <a:t>Кленин</a:t>
            </a:r>
            <a:r>
              <a:rPr lang="ru-RU" sz="1800" dirty="0">
                <a:solidFill>
                  <a:schemeClr val="tx1"/>
                </a:solidFill>
              </a:rPr>
              <a:t> И. Д., </a:t>
            </a:r>
            <a:r>
              <a:rPr lang="ru-RU" sz="1800" dirty="0" err="1">
                <a:solidFill>
                  <a:schemeClr val="tx1"/>
                </a:solidFill>
              </a:rPr>
              <a:t>Щичко</a:t>
            </a:r>
            <a:r>
              <a:rPr lang="ru-RU" sz="1800" dirty="0">
                <a:solidFill>
                  <a:schemeClr val="tx1"/>
                </a:solidFill>
              </a:rPr>
              <a:t> В. Ф. Лексикология китайского языка, М. Восточная книга, 2013, 272 с.</a:t>
            </a:r>
          </a:p>
          <a:p>
            <a:r>
              <a:rPr lang="ru-RU" sz="1800" dirty="0"/>
              <a:t> </a:t>
            </a:r>
          </a:p>
          <a:p>
            <a:pPr algn="just"/>
            <a:endParaRPr lang="en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en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5709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r>
              <a:rPr lang="ru-RU" sz="2400" dirty="0">
                <a:solidFill>
                  <a:schemeClr val="tx1"/>
                </a:solidFill>
                <a:cs typeface="Trebuchet MS"/>
              </a:rPr>
              <a:t>Руководитель программы </a:t>
            </a:r>
          </a:p>
          <a:p>
            <a:r>
              <a:rPr lang="ru-RU" sz="2400" dirty="0">
                <a:solidFill>
                  <a:schemeClr val="tx1"/>
                </a:solidFill>
                <a:cs typeface="Trebuchet MS"/>
              </a:rPr>
              <a:t>Профессор,</a:t>
            </a:r>
            <a:r>
              <a:rPr lang="en-US" sz="2400" dirty="0">
                <a:solidFill>
                  <a:schemeClr val="tx1"/>
                </a:solidFill>
                <a:cs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cs typeface="Trebuchet MS"/>
              </a:rPr>
              <a:t>доктор филологических наук</a:t>
            </a:r>
          </a:p>
          <a:p>
            <a:r>
              <a:rPr lang="ru-RU" sz="2400" dirty="0">
                <a:solidFill>
                  <a:schemeClr val="tx1"/>
                </a:solidFill>
                <a:cs typeface="Trebuchet MS"/>
              </a:rPr>
              <a:t>Заведующий кафедрой иностранных языков экономического факультета РУДН</a:t>
            </a:r>
          </a:p>
          <a:p>
            <a:r>
              <a:rPr lang="ru-RU" sz="2400" b="1" dirty="0">
                <a:solidFill>
                  <a:schemeClr val="tx1"/>
                </a:solidFill>
                <a:cs typeface="Trebuchet MS"/>
              </a:rPr>
              <a:t>Малюга Елена Николаевна</a:t>
            </a:r>
          </a:p>
          <a:p>
            <a:r>
              <a:rPr lang="en-US" sz="2400" dirty="0">
                <a:solidFill>
                  <a:schemeClr val="tx1"/>
                </a:solidFill>
                <a:cs typeface="Trebuchet MS"/>
                <a:hlinkClick r:id="rId4"/>
              </a:rPr>
              <a:t>malyuga-en@rudn.ru</a:t>
            </a:r>
            <a:endParaRPr lang="ru-RU" sz="2400" dirty="0">
              <a:solidFill>
                <a:schemeClr val="tx1"/>
              </a:solidFill>
              <a:cs typeface="Trebuchet MS"/>
            </a:endParaRPr>
          </a:p>
          <a:p>
            <a:r>
              <a:rPr lang="ru-RU" sz="2400" dirty="0">
                <a:solidFill>
                  <a:schemeClr val="tx1"/>
                </a:solidFill>
                <a:cs typeface="Trebuchet MS"/>
              </a:rPr>
              <a:t>8-9255856746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16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773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65" y="695182"/>
            <a:ext cx="8686004" cy="3906961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Направление 45.04.02 «Лингвистика»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Магистерская программа «Иностранный язык профессионального общения и специализированный перевод»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Компьютерное тестирование </a:t>
            </a:r>
            <a:endParaRPr lang="ru-RU" sz="1700" dirty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en-US" sz="1700" i="1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en-US" sz="1700" i="1" dirty="0">
              <a:solidFill>
                <a:schemeClr val="tx1"/>
              </a:solidFill>
              <a:cs typeface="Trebuchet MS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cs typeface="Trebuchet MS"/>
              </a:rPr>
              <a:t>90 минут на выполнение теста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cs typeface="Trebuchet MS"/>
              </a:rPr>
              <a:t>Оценивается из 100 баллов 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cs typeface="Trebuchet MS"/>
              </a:rPr>
              <a:t>(</a:t>
            </a:r>
            <a:r>
              <a:rPr lang="ru-RU" sz="1500" i="1" dirty="0">
                <a:solidFill>
                  <a:schemeClr val="tx1"/>
                </a:solidFill>
                <a:cs typeface="Trebuchet MS"/>
              </a:rPr>
              <a:t>1 балл - правильный ответ на вопросы 1 уровня, 2 балла– правильный ответ на вопросы </a:t>
            </a:r>
            <a:br>
              <a:rPr lang="ru-RU" sz="1500" i="1" dirty="0">
                <a:solidFill>
                  <a:schemeClr val="tx1"/>
                </a:solidFill>
                <a:cs typeface="Trebuchet MS"/>
              </a:rPr>
            </a:br>
            <a:r>
              <a:rPr lang="ru-RU" sz="1500" i="1" dirty="0">
                <a:solidFill>
                  <a:schemeClr val="tx1"/>
                </a:solidFill>
                <a:cs typeface="Trebuchet MS"/>
              </a:rPr>
              <a:t>2</a:t>
            </a:r>
            <a:r>
              <a:rPr lang="en-US" sz="1500" i="1" dirty="0">
                <a:solidFill>
                  <a:schemeClr val="tx1"/>
                </a:solidFill>
                <a:cs typeface="Trebuchet MS"/>
              </a:rPr>
              <a:t>, </a:t>
            </a:r>
            <a:r>
              <a:rPr lang="ru-RU" sz="1500" i="1" dirty="0">
                <a:solidFill>
                  <a:schemeClr val="tx1"/>
                </a:solidFill>
                <a:cs typeface="Trebuchet MS"/>
              </a:rPr>
              <a:t>3 и 4 уровня, 3 балла – правильный ответ на вопросы 5 уровня, 0</a:t>
            </a:r>
            <a:r>
              <a:rPr lang="en-US" sz="1500" i="1" dirty="0">
                <a:solidFill>
                  <a:schemeClr val="tx1"/>
                </a:solidFill>
                <a:cs typeface="Trebuchet MS"/>
              </a:rPr>
              <a:t> </a:t>
            </a:r>
            <a:r>
              <a:rPr lang="ru-RU" sz="1500" i="1" dirty="0">
                <a:solidFill>
                  <a:schemeClr val="tx1"/>
                </a:solidFill>
                <a:cs typeface="Trebuchet MS"/>
              </a:rPr>
              <a:t>баллов – неправильный ответ)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2" y="464458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919" y="1769085"/>
            <a:ext cx="3706812" cy="18025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50 вопросов с множественным выбором (соответствуют теоретической части программы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магистратуры</a:t>
            </a:r>
            <a:r>
              <a:rPr lang="ru-RU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876675" y="1769085"/>
            <a:ext cx="3880156" cy="137168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</a:t>
            </a:r>
            <a:r>
              <a:rPr lang="ru-RU" sz="1400" dirty="0">
                <a:solidFill>
                  <a:schemeClr val="bg1"/>
                </a:solidFill>
              </a:rPr>
              <a:t> часть теста - 35 вопросов по базовой части программы на проверку теоретической подготовки </a:t>
            </a: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028566" y="2847567"/>
            <a:ext cx="3853962" cy="137168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II </a:t>
            </a:r>
            <a:r>
              <a:rPr lang="ru-RU" sz="1200" dirty="0">
                <a:solidFill>
                  <a:schemeClr val="bg1"/>
                </a:solidFill>
              </a:rPr>
              <a:t>часть теста - 15 лексико-грамматических вопросов  на проверку уровня владения китайским языком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882528" y="2297723"/>
            <a:ext cx="549944" cy="127390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01" y="989725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вопросов теоретической части вступительного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Раздел 1: Фонетика как раздел лингвистики. Связь фонетики с другими разделами лингвистики.</a:t>
            </a:r>
          </a:p>
          <a:p>
            <a:endParaRPr lang="ru-RU" sz="17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tx1"/>
                </a:solidFill>
                <a:cs typeface="Trebuchet MS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rebuchet MS"/>
              </a:rPr>
              <a:t>:</a:t>
            </a:r>
            <a:endParaRPr lang="ru-RU" sz="1700" dirty="0">
              <a:solidFill>
                <a:schemeClr val="tx1"/>
              </a:solidFill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Фонетика как лингвистическая дисциплина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На какие разделы делится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фонетика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Какие существуют методы фонетических исследований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Как фонетика связана с другими лингвистическими дисциплинами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603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Содержание теста: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Раздел 2:  Грамматика как раздел лингвистики. Связь грамматики с другими разделами лингвистики.</a:t>
            </a:r>
          </a:p>
          <a:p>
            <a:pPr algn="just"/>
            <a:endParaRPr lang="ru-RU" sz="1800" dirty="0">
              <a:solidFill>
                <a:schemeClr val="tx1"/>
              </a:solidFill>
              <a:cs typeface="Trebuchet MS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Что изучает грамматика как лингвистическая наука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Как грамматика связана с другими лингвистическими науками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На какие три уровня делится язык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Почему язык — это система, в которой тесно взаимодействуют все три основные уровни языка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Эдмунд </a:t>
            </a: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Гуссерль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и его понимание знака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Карл </a:t>
            </a: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Бюлер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и его «Теория языка»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Ноэм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Хомский о том, что является основным признаком предложения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И.А. </a:t>
            </a: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Бодуэн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де </a:t>
            </a: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Куртенэ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и Ф. де Соссюр о том, что такое язык. </a:t>
            </a:r>
          </a:p>
          <a:p>
            <a:pPr algn="just"/>
            <a:endParaRPr lang="ru-RU" sz="1800" i="1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003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4233352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Содержание теста: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  <a:cs typeface="Trebuchet MS"/>
              </a:rPr>
              <a:t>Раздел 3: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Функциональная стилистика.</a:t>
            </a:r>
          </a:p>
          <a:p>
            <a:pPr algn="just"/>
            <a:endParaRPr lang="ru-RU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Текст как предмет изучения стилистики.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Что такое функциональный стиль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Перечислить функциональные стили.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Дать краткую характеристику функциональных стилей.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Дать определение текста.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Какие основные характеристики текста выделяют лингвисты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Воззрения М. </a:t>
            </a: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Халлидея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о тексте.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Семиотика текста.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Функциональный стиль и регистры языка.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9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76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</a:t>
            </a:r>
            <a:r>
              <a:rPr lang="en-US" sz="1700" b="1" dirty="0">
                <a:solidFill>
                  <a:schemeClr val="tx1"/>
                </a:solidFill>
                <a:cs typeface="Trebuchet MS"/>
              </a:rPr>
              <a:t> </a:t>
            </a:r>
            <a:r>
              <a:rPr lang="ru-RU" sz="1700" b="1" dirty="0">
                <a:solidFill>
                  <a:schemeClr val="tx1"/>
                </a:solidFill>
                <a:cs typeface="Trebuchet MS"/>
              </a:rPr>
              <a:t>4: </a:t>
            </a:r>
            <a:r>
              <a:rPr lang="ru-RU" sz="1700" b="1" dirty="0">
                <a:solidFill>
                  <a:schemeClr val="tx1"/>
                </a:solidFill>
              </a:rPr>
              <a:t>Сино-тибетская группа языков. Классификация сино-тибетских языков и области их распространения.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С</a:t>
            </a:r>
            <a:r>
              <a:rPr lang="ru-RU" sz="1700" dirty="0">
                <a:solidFill>
                  <a:schemeClr val="tx1"/>
                </a:solidFill>
              </a:rPr>
              <a:t>ино-тибетск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ие языки в языковой картине мира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Определение языковой семьи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Примеры языковых семей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Указать к какой языковой семье относится китайский язык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На какие группы делится с</a:t>
            </a:r>
            <a:r>
              <a:rPr lang="ru-RU" sz="1700" dirty="0">
                <a:solidFill>
                  <a:schemeClr val="tx1"/>
                </a:solidFill>
              </a:rPr>
              <a:t>ино-тибетск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ие языки?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Какие языки в них входят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sz="17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308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 5: </a:t>
            </a:r>
            <a:r>
              <a:rPr lang="ru-RU" sz="2000" b="1" dirty="0">
                <a:solidFill>
                  <a:schemeClr val="tx1"/>
                </a:solidFill>
              </a:rPr>
              <a:t>Фонетическая система китайского языка </a:t>
            </a:r>
            <a:endParaRPr lang="en-US" sz="2000" b="1" dirty="0">
              <a:solidFill>
                <a:schemeClr val="tx1"/>
              </a:solidFill>
              <a:cs typeface="Trebuchet MS"/>
            </a:endParaRPr>
          </a:p>
          <a:p>
            <a:endParaRPr lang="ru-RU" sz="17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Определение  фонемы. Понятие </a:t>
            </a:r>
            <a:r>
              <a:rPr lang="ru-RU" sz="17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слогоморфемы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в китайском языке.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Особенности структуры слога.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Фонетическая транскрипция, виды транскрипций в китайском языке.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Простые и сложные финали китайского языка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Пятичленные серии  «а» и «е/о» и «нуль» серия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Что такое элизия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en-US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Что такое редукция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Фразовое ударение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516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 6 : </a:t>
            </a: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Особенности грамматического строя языка. </a:t>
            </a:r>
          </a:p>
          <a:p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Теоретическая грамматика китайского языка.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Грамматическое значение слова.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Знаменательные и служебные части речи.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Части речи в китайском языке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Распределение частей речи по А. А. Драгунову.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Особенности китайского имени существительного, прилагательного, глагола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Особенности синтаксиса китайского языка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717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 7: </a:t>
            </a: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Лексикология современного китайского языка.  Диалекты китайского языка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Лексические единицы языка. </a:t>
            </a:r>
            <a:endParaRPr lang="en-US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Словарный состав как система лексических единиц.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Проблема понятия слова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Л.В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 Щерба  о проблеме понятия слова)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Типы слов, типы связей в сложном китайском слове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диалекты китайского языка.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Основа для образования </a:t>
            </a:r>
            <a:r>
              <a:rPr lang="ru-RU" sz="17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путунхуа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587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1113</Words>
  <Application>Microsoft Office PowerPoint</Application>
  <PresentationFormat>Экран (16:9)</PresentationFormat>
  <Paragraphs>221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Malyuga</dc:creator>
  <cp:lastModifiedBy>Elena Malyuga</cp:lastModifiedBy>
  <cp:revision>73</cp:revision>
  <dcterms:modified xsi:type="dcterms:W3CDTF">2023-04-09T20:46:20Z</dcterms:modified>
</cp:coreProperties>
</file>