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1" r:id="rId3"/>
    <p:sldId id="259" r:id="rId4"/>
    <p:sldId id="274" r:id="rId5"/>
    <p:sldId id="275" r:id="rId6"/>
    <p:sldId id="277" r:id="rId7"/>
    <p:sldId id="284" r:id="rId8"/>
    <p:sldId id="286" r:id="rId9"/>
    <p:sldId id="288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7">
          <p15:clr>
            <a:srgbClr val="A4A3A4"/>
          </p15:clr>
        </p15:guide>
        <p15:guide id="2" orient="horz" pos="1620">
          <p15:clr>
            <a:srgbClr val="A4A3A4"/>
          </p15:clr>
        </p15:guide>
        <p15:guide id="3" pos="5504">
          <p15:clr>
            <a:srgbClr val="A4A3A4"/>
          </p15:clr>
        </p15:guide>
        <p15:guide id="4" pos="2880">
          <p15:clr>
            <a:srgbClr val="A4A3A4"/>
          </p15:clr>
        </p15:guide>
        <p15:guide id="5" pos="1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39"/>
    <a:srgbClr val="0D6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85"/>
  </p:normalViewPr>
  <p:slideViewPr>
    <p:cSldViewPr snapToGrid="0" snapToObjects="1" showGuides="1">
      <p:cViewPr varScale="1">
        <p:scale>
          <a:sx n="120" d="100"/>
          <a:sy n="120" d="100"/>
        </p:scale>
        <p:origin x="200" y="608"/>
      </p:cViewPr>
      <p:guideLst>
        <p:guide orient="horz" pos="257"/>
        <p:guide orient="horz" pos="1620"/>
        <p:guide pos="5504"/>
        <p:guide pos="2880"/>
        <p:guide pos="1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9DEEC-DE7E-CD44-AF7C-218B86874FF2}" type="datetimeFigureOut">
              <a:rPr lang="en-US" smtClean="0"/>
              <a:t>7/16/21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5FB765-8FD2-684F-9F48-543BB2C4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73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89BAF-6959-3046-B943-FEE51985CEF9}" type="datetimeFigureOut">
              <a:rPr lang="en-US" smtClean="0"/>
              <a:t>7/16/21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9760D-F85B-C647-ABC5-35EE68EC7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0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79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126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291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21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53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19760D-F85B-C647-ABC5-35EE68EC79C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539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9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52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99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1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25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0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B1AD0-CEE0-234F-8740-2B05DEBC4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4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ED60-378B-9D4F-A5CD-C3E0ED5FA883}" type="datetimeFigureOut">
              <a:rPr lang="en-US" smtClean="0"/>
              <a:t>7/16/21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93403" y="205979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D62B2"/>
                </a:solidFill>
              </a:defRPr>
            </a:lvl1pPr>
          </a:lstStyle>
          <a:p>
            <a:fld id="{897B1AD0-CEE0-234F-8740-2B05DEBC40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53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78" t="20120" r="37119"/>
          <a:stretch/>
        </p:blipFill>
        <p:spPr>
          <a:xfrm>
            <a:off x="4855308" y="0"/>
            <a:ext cx="4288692" cy="492810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2275"/>
            <a:ext cx="9144002" cy="414981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00297" y="829340"/>
            <a:ext cx="8543109" cy="38227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400" b="1" spc="3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algn="l"/>
            <a:endParaRPr lang="ru-RU" sz="2400" b="1" spc="3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algn="l"/>
            <a:endParaRPr lang="ru-RU" sz="2400" b="1" spc="3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pPr algn="l"/>
            <a:r>
              <a:rPr lang="ru-RU" sz="2400" b="1" spc="300" dirty="0">
                <a:solidFill>
                  <a:schemeClr val="bg1"/>
                </a:solidFill>
                <a:latin typeface="Trebuchet MS"/>
                <a:cs typeface="Trebuchet MS"/>
              </a:rPr>
              <a:t>      </a:t>
            </a:r>
          </a:p>
          <a:p>
            <a:pPr algn="l"/>
            <a:endParaRPr lang="ru-RU" sz="2400" b="1" spc="300" dirty="0">
              <a:solidFill>
                <a:schemeClr val="bg1"/>
              </a:solidFill>
              <a:latin typeface="Trebuchet MS"/>
              <a:cs typeface="Trebuchet MS"/>
            </a:endParaRPr>
          </a:p>
          <a:p>
            <a:r>
              <a:rPr lang="ru-RU" sz="2400" b="1" spc="300" dirty="0">
                <a:solidFill>
                  <a:schemeClr val="bg1"/>
                </a:solidFill>
                <a:latin typeface="Trebuchet MS"/>
                <a:cs typeface="Trebuchet MS"/>
              </a:rPr>
              <a:t>     для поступления в магистратуру на </a:t>
            </a:r>
          </a:p>
          <a:p>
            <a:r>
              <a:rPr lang="ru-RU" sz="2400" b="1" spc="300">
                <a:solidFill>
                  <a:schemeClr val="bg1"/>
                </a:solidFill>
                <a:latin typeface="Trebuchet MS"/>
                <a:cs typeface="Trebuchet MS"/>
              </a:rPr>
              <a:t>      </a:t>
            </a:r>
            <a:r>
              <a:rPr lang="ru-RU" sz="2400" b="1" spc="300" dirty="0">
                <a:solidFill>
                  <a:schemeClr val="bg1"/>
                </a:solidFill>
                <a:latin typeface="Trebuchet MS"/>
                <a:cs typeface="Trebuchet MS"/>
              </a:rPr>
              <a:t>направление</a:t>
            </a:r>
          </a:p>
          <a:p>
            <a:r>
              <a:rPr lang="ru-RU" sz="2400" b="1" spc="300" dirty="0">
                <a:solidFill>
                  <a:schemeClr val="bg1"/>
                </a:solidFill>
                <a:latin typeface="Trebuchet MS"/>
                <a:cs typeface="Trebuchet MS"/>
              </a:rPr>
              <a:t>     «Реклама и связи с общественностью»      </a:t>
            </a:r>
            <a:endParaRPr lang="en-US" sz="2400" b="1" spc="300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359703" y="931626"/>
            <a:ext cx="4687154" cy="8692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Trebuchet MS"/>
              <a:cs typeface="Trebuchet MS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8" y="1873740"/>
            <a:ext cx="1576251" cy="4689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652085"/>
            <a:ext cx="4601308" cy="489233"/>
          </a:xfrm>
          <a:prstGeom prst="rect">
            <a:avLst/>
          </a:prstGeom>
          <a:solidFill>
            <a:srgbClr val="008F39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105786" y="4641226"/>
            <a:ext cx="3837444" cy="5218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700" i="1" dirty="0">
              <a:solidFill>
                <a:schemeClr val="bg1"/>
              </a:solidFill>
              <a:latin typeface="Trebuchet MS"/>
              <a:cs typeface="Trebuchet MS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CDE5F43-8691-CC4F-B43B-38265E7E276A}"/>
              </a:ext>
            </a:extLst>
          </p:cNvPr>
          <p:cNvSpPr/>
          <p:nvPr/>
        </p:nvSpPr>
        <p:spPr>
          <a:xfrm>
            <a:off x="200296" y="266891"/>
            <a:ext cx="6041016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spc="300" dirty="0">
                <a:solidFill>
                  <a:srgbClr val="FF0000"/>
                </a:solidFill>
                <a:latin typeface="+mj-lt"/>
                <a:cs typeface="Trebuchet MS"/>
              </a:rPr>
              <a:t>Как подготовить </a:t>
            </a:r>
          </a:p>
          <a:p>
            <a:r>
              <a:rPr lang="ru-RU" sz="4400" b="1" spc="300" dirty="0">
                <a:solidFill>
                  <a:srgbClr val="FF0000"/>
                </a:solidFill>
                <a:latin typeface="+mj-lt"/>
                <a:cs typeface="Trebuchet MS"/>
              </a:rPr>
              <a:t>             портфолио</a:t>
            </a:r>
          </a:p>
        </p:txBody>
      </p:sp>
    </p:spTree>
    <p:extLst>
      <p:ext uri="{BB962C8B-B14F-4D97-AF65-F5344CB8AC3E}">
        <p14:creationId xmlns:p14="http://schemas.microsoft.com/office/powerpoint/2010/main" val="366123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510" y="119819"/>
            <a:ext cx="1711624" cy="509236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280170EF-86AD-E54A-AF06-A6A91A3D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/>
              <a:t>Максимальная сумма баллов портфолио -  100 баллов.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/>
              <a:t>Минимальный балл для рассмотрения документов в портфолио - 30 баллов.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ru-RU" dirty="0"/>
              <a:t>Набравшие наибольшее количество баллов в соответствии с рейтингом поступают на места с бюджетным финансированием.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143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6483" y="368090"/>
            <a:ext cx="6395901" cy="552122"/>
          </a:xfrm>
        </p:spPr>
        <p:txBody>
          <a:bodyPr>
            <a:noAutofit/>
          </a:bodyPr>
          <a:lstStyle/>
          <a:p>
            <a:pPr algn="l"/>
            <a:r>
              <a:rPr lang="ru-RU" sz="2800" b="1" dirty="0">
                <a:solidFill>
                  <a:srgbClr val="0D62B2"/>
                </a:solidFill>
                <a:latin typeface="Trebuchet MS"/>
                <a:cs typeface="Trebuchet MS"/>
              </a:rPr>
              <a:t> </a:t>
            </a:r>
            <a:endParaRPr lang="en-US" sz="2800" b="1" dirty="0">
              <a:solidFill>
                <a:srgbClr val="0D62B2"/>
              </a:solidFill>
              <a:latin typeface="Trebuchet MS"/>
              <a:cs typeface="Trebuchet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3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25" y="389533"/>
            <a:ext cx="1711624" cy="509236"/>
          </a:xfrm>
          <a:prstGeom prst="rect">
            <a:avLst/>
          </a:prstGeom>
        </p:spPr>
      </p:pic>
      <p:sp>
        <p:nvSpPr>
          <p:cNvPr id="7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Критерий 1. Образование 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от 0 до 20 баллов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9728720"/>
              </p:ext>
            </p:extLst>
          </p:nvPr>
        </p:nvGraphicFramePr>
        <p:xfrm>
          <a:off x="457201" y="1454331"/>
          <a:ext cx="7087236" cy="3091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58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491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3489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 вуза (вуз находится в одной группе с РУДН или выше РУДН в рейтинге «QS – </a:t>
                      </a:r>
                      <a:r>
                        <a:rPr lang="ru-RU" sz="1400" dirty="0" err="1">
                          <a:effectLst/>
                        </a:rPr>
                        <a:t>World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University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Rankings</a:t>
                      </a:r>
                      <a:r>
                        <a:rPr lang="ru-RU" sz="1400" dirty="0">
                          <a:effectLst/>
                        </a:rPr>
                        <a:t>» текущего года)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8786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Диплом бакалавра, специалиста или магистра по любому направлению, кроме профильных с отличием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190">
                <a:tc>
                  <a:txBody>
                    <a:bodyPr/>
                    <a:lstStyle/>
                    <a:p>
                      <a:pPr marL="6350" marR="38100" indent="-63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Диплом бакалавра, специалиста или магистра по профильному направлению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586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Диплом бакалавра, специалиста или магистра по профильному направлению с отличием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795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4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25" y="389533"/>
            <a:ext cx="1711624" cy="50923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3137" y="-332741"/>
            <a:ext cx="81934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1F497D"/>
                </a:solidFill>
              </a:rPr>
              <a:t>Критерий 2. Проектно-практическая деятельность </a:t>
            </a:r>
            <a:r>
              <a:rPr lang="ru-RU" sz="2800" dirty="0">
                <a:solidFill>
                  <a:srgbClr val="1F497D"/>
                </a:solidFill>
              </a:rPr>
              <a:t>от 0 до 15 баллов  </a:t>
            </a:r>
            <a:br>
              <a:rPr lang="ru-RU" sz="2800" b="1" dirty="0">
                <a:solidFill>
                  <a:srgbClr val="1F497D"/>
                </a:solidFill>
              </a:rPr>
            </a:br>
            <a:endParaRPr lang="ru-RU" sz="2800" b="1" dirty="0">
              <a:solidFill>
                <a:srgbClr val="1F497D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248401"/>
              </p:ext>
            </p:extLst>
          </p:nvPr>
        </p:nvGraphicFramePr>
        <p:xfrm>
          <a:off x="531223" y="2036284"/>
          <a:ext cx="7013213" cy="1952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4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713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103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Опыт профессионально-практической деятельности в сфере рекламы и связей с общественностью, подтвержденный копией трудового договора, копией трудовой книжки или заверенного сопроводительного письма от работодателя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424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Участие в волонтерском движении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141605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807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5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25" y="389533"/>
            <a:ext cx="1711624" cy="509236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457200" y="393637"/>
            <a:ext cx="7127966" cy="442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Критерий 3. Научная деятельность 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от 0 до 15 баллов 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44662"/>
              </p:ext>
            </p:extLst>
          </p:nvPr>
        </p:nvGraphicFramePr>
        <p:xfrm>
          <a:off x="674914" y="1506583"/>
          <a:ext cx="7371806" cy="31837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12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9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4689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332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Выступление на всероссийских и/или международных конференциях (без публикации) (подтверждением служит сертификат участника)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5 </a:t>
                      </a:r>
                      <a:endParaRPr lang="ru-RU" sz="13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7025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Представлена одна публикация как в российских, так и в зарубежных научных журналах в профессиональной области (подтверждением служит электронная ссылка на соответствующую базу данных, по которой возможно оценить принадлежность соискателя к авторству данной публикации или ксерокопии статьи с возможностью идентифицировать факт, характер, год публикации)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5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679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Публикация (статья) в </a:t>
                      </a:r>
                      <a:r>
                        <a:rPr lang="ru-RU" sz="1300" dirty="0" err="1">
                          <a:effectLst/>
                        </a:rPr>
                        <a:t>Scopus</a:t>
                      </a:r>
                      <a:r>
                        <a:rPr lang="ru-RU" sz="1300" dirty="0">
                          <a:effectLst/>
                        </a:rPr>
                        <a:t>, </a:t>
                      </a:r>
                      <a:r>
                        <a:rPr lang="ru-RU" sz="1300" dirty="0" err="1">
                          <a:effectLst/>
                        </a:rPr>
                        <a:t>WoS</a:t>
                      </a:r>
                      <a:r>
                        <a:rPr lang="ru-RU" sz="1300" dirty="0">
                          <a:effectLst/>
                        </a:rPr>
                        <a:t>, ВАК (подтверждением служит электронная ссылка на соответствующую базу данных, по которой возможно оценить принадлежность соискателя к авторству данной публикации)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 </a:t>
                      </a:r>
                      <a:endParaRPr lang="ru-RU" sz="13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2330" marR="31742" marT="5194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685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6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25" y="389533"/>
            <a:ext cx="1711624" cy="509236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457200" y="39363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Критерий 4. Личные достижения абитуриента 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от 0 до 15 баллов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42341"/>
              </p:ext>
            </p:extLst>
          </p:nvPr>
        </p:nvGraphicFramePr>
        <p:xfrm>
          <a:off x="1166949" y="1668461"/>
          <a:ext cx="6377486" cy="2729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5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2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8074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168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Дипломы победителей в олимпиадах и конкурсах по рекламе, связям с общественностью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189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Документы о получении именной стипендии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2263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Рекомендации от представителей медиаотрасли, ученых, преподавателей вузов и т.д. (оценивается значимость рекомендующей инстанции)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3673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Прохождение курсов повышения профессиональной квалификации по рекламе, связям с общественностью и в смежных областях, подтвержденное сертификатами 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34925" marT="57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10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7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552893" y="276447"/>
            <a:ext cx="8420986" cy="735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Критерий 5. Уровень языковой подготовки </a:t>
            </a:r>
          </a:p>
          <a:p>
            <a:r>
              <a:rPr lang="ru-RU" sz="2800" dirty="0">
                <a:solidFill>
                  <a:schemeClr val="tx2"/>
                </a:solidFill>
              </a:rPr>
              <a:t>от 0 до 15 баллов 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314675"/>
              </p:ext>
            </p:extLst>
          </p:nvPr>
        </p:nvGraphicFramePr>
        <p:xfrm>
          <a:off x="159488" y="1286540"/>
          <a:ext cx="8984513" cy="39444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16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8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79044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571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Удостоверение о повышении квалификации по иностранным языкам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905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знания английского языка, подтвержденный сертификатом IELTS (с оценкой ниже 6.0), CAE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(Certificate in Advanced English) (Level B2 </a:t>
                      </a:r>
                      <a:r>
                        <a:rPr lang="ru-RU" sz="1200" dirty="0">
                          <a:effectLst/>
                        </a:rPr>
                        <a:t>с оценкой от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135"/>
                        </a:spcAft>
                      </a:pPr>
                      <a:r>
                        <a:rPr lang="en-US" sz="1200" dirty="0">
                          <a:effectLst/>
                        </a:rPr>
                        <a:t>160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179), BEC Higher (Business English Certificate) </a:t>
                      </a:r>
                      <a:endParaRPr lang="ru-RU" sz="1200" dirty="0">
                        <a:effectLst/>
                      </a:endParaRP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</a:t>
                      </a:r>
                      <a:r>
                        <a:rPr lang="ru-RU" sz="1200" dirty="0" err="1">
                          <a:effectLst/>
                        </a:rPr>
                        <a:t>Level</a:t>
                      </a:r>
                      <a:r>
                        <a:rPr lang="ru-RU" sz="1200" dirty="0">
                          <a:effectLst/>
                        </a:rPr>
                        <a:t> B2 с оценкой от 160 до 179)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6711">
                <a:tc>
                  <a:txBody>
                    <a:bodyPr/>
                    <a:lstStyle/>
                    <a:p>
                      <a:pPr marL="6350" marR="38100" lvl="0" indent="-635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effectLst/>
                        </a:rPr>
                        <a:t>Уровень знания английского языка, подтвержденный сертификатом IELTS (с оценкой не ниже 6.0, но ниже 7.0), CAE (</a:t>
                      </a:r>
                      <a:r>
                        <a:rPr lang="ru-RU" sz="1200" dirty="0" err="1">
                          <a:effectLst/>
                        </a:rPr>
                        <a:t>Certificate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in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Advanced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English</a:t>
                      </a:r>
                      <a:r>
                        <a:rPr lang="ru-RU" sz="1200" dirty="0">
                          <a:effectLst/>
                        </a:rPr>
                        <a:t>) (</a:t>
                      </a:r>
                      <a:r>
                        <a:rPr lang="ru-RU" sz="1200" dirty="0" err="1">
                          <a:effectLst/>
                        </a:rPr>
                        <a:t>Grade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C</a:t>
                      </a:r>
                      <a:r>
                        <a:rPr lang="ru-RU" sz="1200" dirty="0">
                          <a:effectLst/>
                        </a:rPr>
                        <a:t> с оценкой от 180 до 192), BEC </a:t>
                      </a:r>
                      <a:r>
                        <a:rPr lang="ru-RU" sz="1200" dirty="0" err="1">
                          <a:effectLst/>
                        </a:rPr>
                        <a:t>Vanta</a:t>
                      </a:r>
                      <a:r>
                        <a:rPr lang="en-US" sz="1200" dirty="0">
                          <a:effectLst/>
                        </a:rPr>
                        <a:t>English Certificate) (Grade C </a:t>
                      </a:r>
                      <a:r>
                        <a:rPr lang="ru-RU" sz="1200" dirty="0">
                          <a:effectLst/>
                        </a:rPr>
                        <a:t>с оценкой от</a:t>
                      </a:r>
                      <a:r>
                        <a:rPr lang="en-US" sz="1200" dirty="0">
                          <a:effectLst/>
                        </a:rPr>
                        <a:t> 180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192)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ge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Business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English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Certificate</a:t>
                      </a:r>
                      <a:r>
                        <a:rPr lang="ru-RU" sz="1200" dirty="0">
                          <a:effectLst/>
                        </a:rPr>
                        <a:t>) (</a:t>
                      </a:r>
                      <a:r>
                        <a:rPr lang="ru-RU" sz="1200" dirty="0" err="1">
                          <a:effectLst/>
                        </a:rPr>
                        <a:t>Grade</a:t>
                      </a:r>
                      <a:r>
                        <a:rPr lang="ru-RU" sz="1200" dirty="0">
                          <a:effectLst/>
                        </a:rPr>
                        <a:t> </a:t>
                      </a:r>
                      <a:r>
                        <a:rPr lang="ru-RU" sz="1200" dirty="0" err="1">
                          <a:effectLst/>
                        </a:rPr>
                        <a:t>A</a:t>
                      </a:r>
                      <a:r>
                        <a:rPr lang="ru-RU" sz="1200" dirty="0">
                          <a:effectLst/>
                        </a:rPr>
                        <a:t> с оценкой от 180 до 190), BEC </a:t>
                      </a:r>
                      <a:r>
                        <a:rPr lang="ru-RU" sz="1200" dirty="0" err="1">
                          <a:effectLst/>
                        </a:rPr>
                        <a:t>Higher</a:t>
                      </a:r>
                      <a:r>
                        <a:rPr lang="ru-RU" sz="1200" dirty="0">
                          <a:effectLst/>
                        </a:rPr>
                        <a:t> (</a:t>
                      </a:r>
                      <a:r>
                        <a:rPr lang="ru-RU" sz="1200" dirty="0" err="1">
                          <a:effectLst/>
                        </a:rPr>
                        <a:t>Business</a:t>
                      </a:r>
                      <a:r>
                        <a:rPr lang="ru-RU" sz="1200" dirty="0">
                          <a:effectLst/>
                        </a:rPr>
                        <a:t>  </a:t>
                      </a:r>
                      <a:r>
                        <a:rPr lang="en-US" sz="1200" dirty="0">
                          <a:effectLst/>
                        </a:rPr>
                        <a:t>English  Certificate (Grade C j</a:t>
                      </a:r>
                      <a:r>
                        <a:rPr lang="ru-RU" sz="1200" dirty="0">
                          <a:effectLst/>
                        </a:rPr>
                        <a:t> от </a:t>
                      </a:r>
                      <a:r>
                        <a:rPr lang="en-US" sz="1200" dirty="0">
                          <a:effectLst/>
                        </a:rPr>
                        <a:t>180 </a:t>
                      </a:r>
                      <a:r>
                        <a:rPr lang="ru-RU" sz="1200" dirty="0">
                          <a:effectLst/>
                        </a:rPr>
                        <a:t> до  </a:t>
                      </a:r>
                      <a:r>
                        <a:rPr lang="en-US" sz="1200" dirty="0">
                          <a:effectLst/>
                        </a:rPr>
                        <a:t>192)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678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знания английского языка</a:t>
                      </a:r>
                      <a:r>
                        <a:rPr lang="en-US" sz="1200" dirty="0">
                          <a:effectLst/>
                        </a:rPr>
                        <a:t>, </a:t>
                      </a:r>
                      <a:r>
                        <a:rPr lang="ru-RU" sz="1200" dirty="0">
                          <a:effectLst/>
                        </a:rPr>
                        <a:t>подтвержденный сертификатом</a:t>
                      </a:r>
                      <a:r>
                        <a:rPr lang="en-US" sz="1200" dirty="0">
                          <a:effectLst/>
                        </a:rPr>
                        <a:t> IELTS (</a:t>
                      </a:r>
                      <a:r>
                        <a:rPr lang="ru-RU" sz="1200" dirty="0">
                          <a:effectLst/>
                        </a:rPr>
                        <a:t>с оценкой не ниже</a:t>
                      </a:r>
                      <a:r>
                        <a:rPr lang="en-US" sz="1200" dirty="0">
                          <a:effectLst/>
                        </a:rPr>
                        <a:t> 7.0, </a:t>
                      </a:r>
                      <a:r>
                        <a:rPr lang="ru-RU" sz="1200" dirty="0">
                          <a:effectLst/>
                        </a:rPr>
                        <a:t>но ниже</a:t>
                      </a:r>
                      <a:r>
                        <a:rPr lang="en-US" sz="1200" dirty="0">
                          <a:effectLst/>
                        </a:rPr>
                        <a:t> 8.0), CAE (Certificate in Advanced English) (Grade B </a:t>
                      </a:r>
                      <a:r>
                        <a:rPr lang="ru-RU" sz="1200" dirty="0">
                          <a:effectLst/>
                        </a:rPr>
                        <a:t>с оценкой от</a:t>
                      </a:r>
                      <a:r>
                        <a:rPr lang="en-US" sz="1200" dirty="0">
                          <a:effectLst/>
                        </a:rPr>
                        <a:t> 193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199), Higher (Business English Certificate) (Grade B </a:t>
                      </a:r>
                      <a:r>
                        <a:rPr lang="ru-RU" sz="1200" dirty="0">
                          <a:effectLst/>
                        </a:rPr>
                        <a:t>с оценкой от</a:t>
                      </a:r>
                      <a:r>
                        <a:rPr lang="en-US" sz="1200" dirty="0">
                          <a:effectLst/>
                        </a:rPr>
                        <a:t> 193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199)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6905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 знания английского языка, подтвержденный сертификатом IELTS (с оценкой не ниже 8.0), CAE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(Certificate in Advanced English) (Grade A </a:t>
                      </a:r>
                      <a:r>
                        <a:rPr lang="ru-RU" sz="1200" dirty="0">
                          <a:effectLst/>
                        </a:rPr>
                        <a:t>с оценкой от</a:t>
                      </a:r>
                      <a:r>
                        <a:rPr lang="en-US" sz="1200" dirty="0">
                          <a:effectLst/>
                        </a:rPr>
                        <a:t> 200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210), BEC Higher (Business English Certificate) (Grade A </a:t>
                      </a:r>
                      <a:r>
                        <a:rPr lang="ru-RU" sz="1200" dirty="0">
                          <a:effectLst/>
                        </a:rPr>
                        <a:t>с оценкой от</a:t>
                      </a:r>
                      <a:r>
                        <a:rPr lang="en-US" sz="1200" dirty="0">
                          <a:effectLst/>
                        </a:rPr>
                        <a:t> 200 </a:t>
                      </a:r>
                      <a:r>
                        <a:rPr lang="ru-RU" sz="1200" dirty="0">
                          <a:effectLst/>
                        </a:rPr>
                        <a:t>до</a:t>
                      </a:r>
                      <a:r>
                        <a:rPr lang="en-US" sz="1200" dirty="0">
                          <a:effectLst/>
                        </a:rPr>
                        <a:t> 210)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97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Диплом переводчика в сфере профессиональных коммуникаций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8244" marR="19476" marT="3187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51838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20338" y="4690309"/>
            <a:ext cx="253010" cy="273844"/>
          </a:xfrm>
        </p:spPr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8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725" y="389533"/>
            <a:ext cx="1711624" cy="509236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457200" y="39363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chemeClr val="tx2"/>
                </a:solidFill>
              </a:rPr>
              <a:t>Критерий 6. Мотивационное письмо от 0 до 20 баллов </a:t>
            </a:r>
            <a:br>
              <a:rPr lang="ru-RU" sz="2800" b="1" dirty="0">
                <a:solidFill>
                  <a:schemeClr val="tx2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98519"/>
              </p:ext>
            </p:extLst>
          </p:nvPr>
        </p:nvGraphicFramePr>
        <p:xfrm>
          <a:off x="335499" y="1703190"/>
          <a:ext cx="8437849" cy="31306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3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4680">
                <a:tc gridSpan="2"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839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98000"/>
                        </a:lnSpc>
                        <a:spcAft>
                          <a:spcPts val="270"/>
                        </a:spcAft>
                      </a:pPr>
                      <a:r>
                        <a:rPr lang="ru-RU" sz="1400" dirty="0">
                          <a:effectLst/>
                        </a:rPr>
                        <a:t>Представленная абитуриентом аргументация формальна, неубедительна, недостаточно развернута и малосодержательна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839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98000"/>
                        </a:lnSpc>
                        <a:spcAft>
                          <a:spcPts val="285"/>
                        </a:spcAft>
                      </a:pPr>
                      <a:r>
                        <a:rPr lang="ru-RU" sz="1400" dirty="0">
                          <a:effectLst/>
                        </a:rPr>
                        <a:t>Представленная аргументация достаточно оригинальная, творческая, но недостаточно убедительно свидетельствует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 желании абитуриента осваивать именно данную Программу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762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Представлена развернутая, убедительная и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содержательная аргументация в пользу обучения на Программе, но доводы, приводимые абитуриентом в свою поддержку, не полностью обоснованы </a:t>
                      </a:r>
                    </a:p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882"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Представлена развернутая, убедительная и содержательная аргументация абитуриента в пользу обучения на Программе 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tc>
                  <a:txBody>
                    <a:bodyPr/>
                    <a:lstStyle/>
                    <a:p>
                      <a:pPr marL="6350" marR="38100" indent="-635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6183" marR="33704" marT="551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384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09DEE2-9B1E-7C47-BBC8-56F3B82DF1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2053631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tx2"/>
                </a:solidFill>
              </a:rPr>
              <a:t>Удачного поступления!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9B0AC8-323F-9542-92A3-0CB3D3599E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97B1AD0-CEE0-234F-8740-2B05DEBC40E6}" type="slidenum">
              <a:rPr lang="en-US" smtClean="0">
                <a:solidFill>
                  <a:srgbClr val="FFFFFF"/>
                </a:solidFill>
                <a:latin typeface="Trebuchet MS"/>
                <a:cs typeface="Trebuchet MS"/>
              </a:rPr>
              <a:pPr algn="ctr"/>
              <a:t>9</a:t>
            </a:fld>
            <a:endParaRPr lang="en-US" dirty="0">
              <a:solidFill>
                <a:srgbClr val="FFFFFF"/>
              </a:solidFill>
              <a:latin typeface="Trebuchet MS"/>
              <a:cs typeface="Trebuchet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609" y="389533"/>
            <a:ext cx="3705740" cy="1102518"/>
          </a:xfrm>
          <a:prstGeom prst="rect">
            <a:avLst/>
          </a:prstGeom>
        </p:spPr>
      </p:pic>
      <p:sp>
        <p:nvSpPr>
          <p:cNvPr id="9" name="Заголовок 2">
            <a:extLst>
              <a:ext uri="{FF2B5EF4-FFF2-40B4-BE49-F238E27FC236}">
                <a16:creationId xmlns:a16="http://schemas.microsoft.com/office/drawing/2014/main" id="{2017774B-AB02-9E43-B9E1-D086011678BB}"/>
              </a:ext>
            </a:extLst>
          </p:cNvPr>
          <p:cNvSpPr txBox="1">
            <a:spLocks/>
          </p:cNvSpPr>
          <p:nvPr/>
        </p:nvSpPr>
        <p:spPr>
          <a:xfrm>
            <a:off x="457200" y="393637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br>
              <a:rPr lang="ru-RU" sz="2800" b="1" dirty="0">
                <a:solidFill>
                  <a:srgbClr val="FF0000"/>
                </a:solidFill>
              </a:rPr>
            </a:br>
            <a:endParaRPr lang="ru-RU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905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734</Words>
  <Application>Microsoft Macintosh PowerPoint</Application>
  <PresentationFormat>Экран (16:9)</PresentationFormat>
  <Paragraphs>94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Office Theme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Удачного поступления!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В ДВЕ И БОЛЕЕ СТРОК</dc:title>
  <dc:creator>Непомнящий Евгений</dc:creator>
  <cp:lastModifiedBy>Нина Трубникова</cp:lastModifiedBy>
  <cp:revision>50</cp:revision>
  <dcterms:created xsi:type="dcterms:W3CDTF">2017-01-25T11:18:17Z</dcterms:created>
  <dcterms:modified xsi:type="dcterms:W3CDTF">2021-07-16T14:52:40Z</dcterms:modified>
</cp:coreProperties>
</file>