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94" r:id="rId2"/>
    <p:sldId id="295" r:id="rId3"/>
    <p:sldId id="364" r:id="rId4"/>
    <p:sldId id="378" r:id="rId5"/>
    <p:sldId id="316" r:id="rId6"/>
    <p:sldId id="318" r:id="rId7"/>
    <p:sldId id="365" r:id="rId8"/>
    <p:sldId id="366" r:id="rId9"/>
    <p:sldId id="319" r:id="rId10"/>
    <p:sldId id="320" r:id="rId11"/>
    <p:sldId id="380" r:id="rId12"/>
    <p:sldId id="322" r:id="rId13"/>
    <p:sldId id="298" r:id="rId14"/>
    <p:sldId id="382" r:id="rId15"/>
    <p:sldId id="367" r:id="rId16"/>
    <p:sldId id="323" r:id="rId17"/>
    <p:sldId id="325" r:id="rId18"/>
    <p:sldId id="300" r:id="rId19"/>
    <p:sldId id="327" r:id="rId20"/>
    <p:sldId id="368" r:id="rId21"/>
    <p:sldId id="328" r:id="rId22"/>
    <p:sldId id="329" r:id="rId23"/>
    <p:sldId id="379" r:id="rId24"/>
    <p:sldId id="369" r:id="rId25"/>
    <p:sldId id="370" r:id="rId26"/>
    <p:sldId id="330" r:id="rId27"/>
    <p:sldId id="331" r:id="rId28"/>
    <p:sldId id="332" r:id="rId29"/>
    <p:sldId id="333" r:id="rId30"/>
    <p:sldId id="334" r:id="rId31"/>
    <p:sldId id="335" r:id="rId32"/>
    <p:sldId id="371" r:id="rId33"/>
    <p:sldId id="336" r:id="rId34"/>
    <p:sldId id="338" r:id="rId35"/>
    <p:sldId id="339" r:id="rId36"/>
    <p:sldId id="381" r:id="rId37"/>
    <p:sldId id="372" r:id="rId38"/>
    <p:sldId id="341" r:id="rId39"/>
    <p:sldId id="342" r:id="rId40"/>
    <p:sldId id="373" r:id="rId41"/>
    <p:sldId id="345" r:id="rId42"/>
    <p:sldId id="346" r:id="rId43"/>
    <p:sldId id="374" r:id="rId44"/>
    <p:sldId id="375" r:id="rId45"/>
    <p:sldId id="348" r:id="rId46"/>
    <p:sldId id="376" r:id="rId47"/>
    <p:sldId id="377" r:id="rId48"/>
    <p:sldId id="349" r:id="rId49"/>
    <p:sldId id="351" r:id="rId50"/>
    <p:sldId id="273" r:id="rId51"/>
    <p:sldId id="314"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57">
          <p15:clr>
            <a:srgbClr val="A4A3A4"/>
          </p15:clr>
        </p15:guide>
        <p15:guide id="2" orient="horz" pos="1620">
          <p15:clr>
            <a:srgbClr val="A4A3A4"/>
          </p15:clr>
        </p15:guide>
        <p15:guide id="3" pos="5504">
          <p15:clr>
            <a:srgbClr val="A4A3A4"/>
          </p15:clr>
        </p15:guide>
        <p15:guide id="4" pos="3003">
          <p15:clr>
            <a:srgbClr val="A4A3A4"/>
          </p15:clr>
        </p15:guide>
        <p15:guide id="5" pos="1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2B2"/>
    <a:srgbClr val="008F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0" autoAdjust="0"/>
    <p:restoredTop sz="67374" autoAdjust="0"/>
  </p:normalViewPr>
  <p:slideViewPr>
    <p:cSldViewPr snapToGrid="0" snapToObjects="1" showGuides="1">
      <p:cViewPr>
        <p:scale>
          <a:sx n="80" d="100"/>
          <a:sy n="80" d="100"/>
        </p:scale>
        <p:origin x="-820" y="-216"/>
      </p:cViewPr>
      <p:guideLst>
        <p:guide orient="horz" pos="257"/>
        <p:guide orient="horz" pos="1620"/>
        <p:guide pos="5504"/>
        <p:guide pos="3003"/>
        <p:guide pos="10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59DEEC-DE7E-CD44-AF7C-218B86874FF2}" type="datetimeFigureOut">
              <a:rPr lang="en-US" smtClean="0"/>
              <a:t>6/26/2020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5FB765-8FD2-684F-9F48-543BB2C45950}" type="slidenum">
              <a:rPr lang="en-US" smtClean="0"/>
              <a:t>‹#›</a:t>
            </a:fld>
            <a:endParaRPr lang="en-US"/>
          </a:p>
        </p:txBody>
      </p:sp>
    </p:spTree>
    <p:extLst>
      <p:ext uri="{BB962C8B-B14F-4D97-AF65-F5344CB8AC3E}">
        <p14:creationId xmlns:p14="http://schemas.microsoft.com/office/powerpoint/2010/main" val="5791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F89BAF-6959-3046-B943-FEE51985CEF9}" type="datetimeFigureOut">
              <a:rPr lang="en-US" smtClean="0"/>
              <a:t>6/26/2020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19760D-F85B-C647-ABC5-35EE68EC79C0}" type="slidenum">
              <a:rPr lang="en-US" smtClean="0"/>
              <a:t>‹#›</a:t>
            </a:fld>
            <a:endParaRPr lang="en-US"/>
          </a:p>
        </p:txBody>
      </p:sp>
    </p:spTree>
    <p:extLst>
      <p:ext uri="{BB962C8B-B14F-4D97-AF65-F5344CB8AC3E}">
        <p14:creationId xmlns:p14="http://schemas.microsoft.com/office/powerpoint/2010/main" val="35506054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1</a:t>
            </a:fld>
            <a:endParaRPr lang="en-US" dirty="0"/>
          </a:p>
        </p:txBody>
      </p:sp>
    </p:spTree>
    <p:extLst>
      <p:ext uri="{BB962C8B-B14F-4D97-AF65-F5344CB8AC3E}">
        <p14:creationId xmlns:p14="http://schemas.microsoft.com/office/powerpoint/2010/main" val="3213587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10</a:t>
            </a:fld>
            <a:endParaRPr lang="en-US"/>
          </a:p>
        </p:txBody>
      </p:sp>
    </p:spTree>
    <p:extLst>
      <p:ext uri="{BB962C8B-B14F-4D97-AF65-F5344CB8AC3E}">
        <p14:creationId xmlns:p14="http://schemas.microsoft.com/office/powerpoint/2010/main" val="282106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11</a:t>
            </a:fld>
            <a:endParaRPr lang="en-US"/>
          </a:p>
        </p:txBody>
      </p:sp>
    </p:spTree>
    <p:extLst>
      <p:ext uri="{BB962C8B-B14F-4D97-AF65-F5344CB8AC3E}">
        <p14:creationId xmlns:p14="http://schemas.microsoft.com/office/powerpoint/2010/main" val="190194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12</a:t>
            </a:fld>
            <a:endParaRPr lang="en-US"/>
          </a:p>
        </p:txBody>
      </p:sp>
    </p:spTree>
    <p:extLst>
      <p:ext uri="{BB962C8B-B14F-4D97-AF65-F5344CB8AC3E}">
        <p14:creationId xmlns:p14="http://schemas.microsoft.com/office/powerpoint/2010/main" val="2336948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13</a:t>
            </a:fld>
            <a:endParaRPr lang="en-US"/>
          </a:p>
        </p:txBody>
      </p:sp>
    </p:spTree>
    <p:extLst>
      <p:ext uri="{BB962C8B-B14F-4D97-AF65-F5344CB8AC3E}">
        <p14:creationId xmlns:p14="http://schemas.microsoft.com/office/powerpoint/2010/main" val="409071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14</a:t>
            </a:fld>
            <a:endParaRPr lang="en-US"/>
          </a:p>
        </p:txBody>
      </p:sp>
    </p:spTree>
    <p:extLst>
      <p:ext uri="{BB962C8B-B14F-4D97-AF65-F5344CB8AC3E}">
        <p14:creationId xmlns:p14="http://schemas.microsoft.com/office/powerpoint/2010/main" val="22439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15</a:t>
            </a:fld>
            <a:endParaRPr lang="en-US"/>
          </a:p>
        </p:txBody>
      </p:sp>
    </p:spTree>
    <p:extLst>
      <p:ext uri="{BB962C8B-B14F-4D97-AF65-F5344CB8AC3E}">
        <p14:creationId xmlns:p14="http://schemas.microsoft.com/office/powerpoint/2010/main" val="2994268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16</a:t>
            </a:fld>
            <a:endParaRPr lang="en-US"/>
          </a:p>
        </p:txBody>
      </p:sp>
    </p:spTree>
    <p:extLst>
      <p:ext uri="{BB962C8B-B14F-4D97-AF65-F5344CB8AC3E}">
        <p14:creationId xmlns:p14="http://schemas.microsoft.com/office/powerpoint/2010/main" val="284548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17</a:t>
            </a:fld>
            <a:endParaRPr lang="en-US"/>
          </a:p>
        </p:txBody>
      </p:sp>
    </p:spTree>
    <p:extLst>
      <p:ext uri="{BB962C8B-B14F-4D97-AF65-F5344CB8AC3E}">
        <p14:creationId xmlns:p14="http://schemas.microsoft.com/office/powerpoint/2010/main" val="3941292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18</a:t>
            </a:fld>
            <a:endParaRPr lang="en-US"/>
          </a:p>
        </p:txBody>
      </p:sp>
    </p:spTree>
    <p:extLst>
      <p:ext uri="{BB962C8B-B14F-4D97-AF65-F5344CB8AC3E}">
        <p14:creationId xmlns:p14="http://schemas.microsoft.com/office/powerpoint/2010/main" val="398977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19</a:t>
            </a:fld>
            <a:endParaRPr lang="en-US"/>
          </a:p>
        </p:txBody>
      </p:sp>
    </p:spTree>
    <p:extLst>
      <p:ext uri="{BB962C8B-B14F-4D97-AF65-F5344CB8AC3E}">
        <p14:creationId xmlns:p14="http://schemas.microsoft.com/office/powerpoint/2010/main" val="377448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a:t>
            </a:fld>
            <a:endParaRPr lang="en-US"/>
          </a:p>
        </p:txBody>
      </p:sp>
    </p:spTree>
    <p:extLst>
      <p:ext uri="{BB962C8B-B14F-4D97-AF65-F5344CB8AC3E}">
        <p14:creationId xmlns:p14="http://schemas.microsoft.com/office/powerpoint/2010/main" val="177317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20</a:t>
            </a:fld>
            <a:endParaRPr lang="en-US"/>
          </a:p>
        </p:txBody>
      </p:sp>
    </p:spTree>
    <p:extLst>
      <p:ext uri="{BB962C8B-B14F-4D97-AF65-F5344CB8AC3E}">
        <p14:creationId xmlns:p14="http://schemas.microsoft.com/office/powerpoint/2010/main" val="257889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21</a:t>
            </a:fld>
            <a:endParaRPr lang="en-US"/>
          </a:p>
        </p:txBody>
      </p:sp>
    </p:spTree>
    <p:extLst>
      <p:ext uri="{BB962C8B-B14F-4D97-AF65-F5344CB8AC3E}">
        <p14:creationId xmlns:p14="http://schemas.microsoft.com/office/powerpoint/2010/main" val="1685666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22</a:t>
            </a:fld>
            <a:endParaRPr lang="en-US"/>
          </a:p>
        </p:txBody>
      </p:sp>
    </p:spTree>
    <p:extLst>
      <p:ext uri="{BB962C8B-B14F-4D97-AF65-F5344CB8AC3E}">
        <p14:creationId xmlns:p14="http://schemas.microsoft.com/office/powerpoint/2010/main" val="349991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23</a:t>
            </a:fld>
            <a:endParaRPr lang="en-US"/>
          </a:p>
        </p:txBody>
      </p:sp>
    </p:spTree>
    <p:extLst>
      <p:ext uri="{BB962C8B-B14F-4D97-AF65-F5344CB8AC3E}">
        <p14:creationId xmlns:p14="http://schemas.microsoft.com/office/powerpoint/2010/main" val="2356588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24</a:t>
            </a:fld>
            <a:endParaRPr lang="en-US"/>
          </a:p>
        </p:txBody>
      </p:sp>
    </p:spTree>
    <p:extLst>
      <p:ext uri="{BB962C8B-B14F-4D97-AF65-F5344CB8AC3E}">
        <p14:creationId xmlns:p14="http://schemas.microsoft.com/office/powerpoint/2010/main" val="158871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25</a:t>
            </a:fld>
            <a:endParaRPr lang="en-US"/>
          </a:p>
        </p:txBody>
      </p:sp>
    </p:spTree>
    <p:extLst>
      <p:ext uri="{BB962C8B-B14F-4D97-AF65-F5344CB8AC3E}">
        <p14:creationId xmlns:p14="http://schemas.microsoft.com/office/powerpoint/2010/main" val="341862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26</a:t>
            </a:fld>
            <a:endParaRPr lang="en-US"/>
          </a:p>
        </p:txBody>
      </p:sp>
    </p:spTree>
    <p:extLst>
      <p:ext uri="{BB962C8B-B14F-4D97-AF65-F5344CB8AC3E}">
        <p14:creationId xmlns:p14="http://schemas.microsoft.com/office/powerpoint/2010/main" val="4252937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27</a:t>
            </a:fld>
            <a:endParaRPr lang="en-US"/>
          </a:p>
        </p:txBody>
      </p:sp>
    </p:spTree>
    <p:extLst>
      <p:ext uri="{BB962C8B-B14F-4D97-AF65-F5344CB8AC3E}">
        <p14:creationId xmlns:p14="http://schemas.microsoft.com/office/powerpoint/2010/main" val="3817847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28</a:t>
            </a:fld>
            <a:endParaRPr lang="en-US"/>
          </a:p>
        </p:txBody>
      </p:sp>
    </p:spTree>
    <p:extLst>
      <p:ext uri="{BB962C8B-B14F-4D97-AF65-F5344CB8AC3E}">
        <p14:creationId xmlns:p14="http://schemas.microsoft.com/office/powerpoint/2010/main" val="1442064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29</a:t>
            </a:fld>
            <a:endParaRPr lang="en-US"/>
          </a:p>
        </p:txBody>
      </p:sp>
    </p:spTree>
    <p:extLst>
      <p:ext uri="{BB962C8B-B14F-4D97-AF65-F5344CB8AC3E}">
        <p14:creationId xmlns:p14="http://schemas.microsoft.com/office/powerpoint/2010/main" val="130245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3</a:t>
            </a:fld>
            <a:endParaRPr lang="en-US"/>
          </a:p>
        </p:txBody>
      </p:sp>
    </p:spTree>
    <p:extLst>
      <p:ext uri="{BB962C8B-B14F-4D97-AF65-F5344CB8AC3E}">
        <p14:creationId xmlns:p14="http://schemas.microsoft.com/office/powerpoint/2010/main" val="3298683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30</a:t>
            </a:fld>
            <a:endParaRPr lang="en-US" dirty="0"/>
          </a:p>
        </p:txBody>
      </p:sp>
    </p:spTree>
    <p:extLst>
      <p:ext uri="{BB962C8B-B14F-4D97-AF65-F5344CB8AC3E}">
        <p14:creationId xmlns:p14="http://schemas.microsoft.com/office/powerpoint/2010/main" val="1959055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31</a:t>
            </a:fld>
            <a:endParaRPr lang="en-US"/>
          </a:p>
        </p:txBody>
      </p:sp>
    </p:spTree>
    <p:extLst>
      <p:ext uri="{BB962C8B-B14F-4D97-AF65-F5344CB8AC3E}">
        <p14:creationId xmlns:p14="http://schemas.microsoft.com/office/powerpoint/2010/main" val="89158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32</a:t>
            </a:fld>
            <a:endParaRPr lang="en-US"/>
          </a:p>
        </p:txBody>
      </p:sp>
    </p:spTree>
    <p:extLst>
      <p:ext uri="{BB962C8B-B14F-4D97-AF65-F5344CB8AC3E}">
        <p14:creationId xmlns:p14="http://schemas.microsoft.com/office/powerpoint/2010/main" val="144866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33</a:t>
            </a:fld>
            <a:endParaRPr lang="en-US"/>
          </a:p>
        </p:txBody>
      </p:sp>
    </p:spTree>
    <p:extLst>
      <p:ext uri="{BB962C8B-B14F-4D97-AF65-F5344CB8AC3E}">
        <p14:creationId xmlns:p14="http://schemas.microsoft.com/office/powerpoint/2010/main" val="3131618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34</a:t>
            </a:fld>
            <a:endParaRPr lang="en-US"/>
          </a:p>
        </p:txBody>
      </p:sp>
    </p:spTree>
    <p:extLst>
      <p:ext uri="{BB962C8B-B14F-4D97-AF65-F5344CB8AC3E}">
        <p14:creationId xmlns:p14="http://schemas.microsoft.com/office/powerpoint/2010/main" val="811218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35</a:t>
            </a:fld>
            <a:endParaRPr lang="en-US"/>
          </a:p>
        </p:txBody>
      </p:sp>
    </p:spTree>
    <p:extLst>
      <p:ext uri="{BB962C8B-B14F-4D97-AF65-F5344CB8AC3E}">
        <p14:creationId xmlns:p14="http://schemas.microsoft.com/office/powerpoint/2010/main" val="26255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36</a:t>
            </a:fld>
            <a:endParaRPr lang="en-US"/>
          </a:p>
        </p:txBody>
      </p:sp>
    </p:spTree>
    <p:extLst>
      <p:ext uri="{BB962C8B-B14F-4D97-AF65-F5344CB8AC3E}">
        <p14:creationId xmlns:p14="http://schemas.microsoft.com/office/powerpoint/2010/main" val="23700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37</a:t>
            </a:fld>
            <a:endParaRPr lang="en-US"/>
          </a:p>
        </p:txBody>
      </p:sp>
    </p:spTree>
    <p:extLst>
      <p:ext uri="{BB962C8B-B14F-4D97-AF65-F5344CB8AC3E}">
        <p14:creationId xmlns:p14="http://schemas.microsoft.com/office/powerpoint/2010/main" val="273189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38</a:t>
            </a:fld>
            <a:endParaRPr lang="en-US"/>
          </a:p>
        </p:txBody>
      </p:sp>
    </p:spTree>
    <p:extLst>
      <p:ext uri="{BB962C8B-B14F-4D97-AF65-F5344CB8AC3E}">
        <p14:creationId xmlns:p14="http://schemas.microsoft.com/office/powerpoint/2010/main" val="665322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39</a:t>
            </a:fld>
            <a:endParaRPr lang="en-US"/>
          </a:p>
        </p:txBody>
      </p:sp>
    </p:spTree>
    <p:extLst>
      <p:ext uri="{BB962C8B-B14F-4D97-AF65-F5344CB8AC3E}">
        <p14:creationId xmlns:p14="http://schemas.microsoft.com/office/powerpoint/2010/main" val="47460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9760D-F85B-C647-ABC5-35EE68EC79C0}" type="slidenum">
              <a:rPr lang="en-US" smtClean="0"/>
              <a:t>4</a:t>
            </a:fld>
            <a:endParaRPr lang="en-US"/>
          </a:p>
        </p:txBody>
      </p:sp>
    </p:spTree>
    <p:extLst>
      <p:ext uri="{BB962C8B-B14F-4D97-AF65-F5344CB8AC3E}">
        <p14:creationId xmlns:p14="http://schemas.microsoft.com/office/powerpoint/2010/main" val="2760121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40</a:t>
            </a:fld>
            <a:endParaRPr lang="en-US"/>
          </a:p>
        </p:txBody>
      </p:sp>
    </p:spTree>
    <p:extLst>
      <p:ext uri="{BB962C8B-B14F-4D97-AF65-F5344CB8AC3E}">
        <p14:creationId xmlns:p14="http://schemas.microsoft.com/office/powerpoint/2010/main" val="3705475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41</a:t>
            </a:fld>
            <a:endParaRPr lang="en-US"/>
          </a:p>
        </p:txBody>
      </p:sp>
    </p:spTree>
    <p:extLst>
      <p:ext uri="{BB962C8B-B14F-4D97-AF65-F5344CB8AC3E}">
        <p14:creationId xmlns:p14="http://schemas.microsoft.com/office/powerpoint/2010/main" val="914298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42</a:t>
            </a:fld>
            <a:endParaRPr lang="en-US"/>
          </a:p>
        </p:txBody>
      </p:sp>
    </p:spTree>
    <p:extLst>
      <p:ext uri="{BB962C8B-B14F-4D97-AF65-F5344CB8AC3E}">
        <p14:creationId xmlns:p14="http://schemas.microsoft.com/office/powerpoint/2010/main" val="3369941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43</a:t>
            </a:fld>
            <a:endParaRPr lang="en-US"/>
          </a:p>
        </p:txBody>
      </p:sp>
    </p:spTree>
    <p:extLst>
      <p:ext uri="{BB962C8B-B14F-4D97-AF65-F5344CB8AC3E}">
        <p14:creationId xmlns:p14="http://schemas.microsoft.com/office/powerpoint/2010/main" val="3301050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44</a:t>
            </a:fld>
            <a:endParaRPr lang="en-US"/>
          </a:p>
        </p:txBody>
      </p:sp>
    </p:spTree>
    <p:extLst>
      <p:ext uri="{BB962C8B-B14F-4D97-AF65-F5344CB8AC3E}">
        <p14:creationId xmlns:p14="http://schemas.microsoft.com/office/powerpoint/2010/main" val="75060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45</a:t>
            </a:fld>
            <a:endParaRPr lang="en-US"/>
          </a:p>
        </p:txBody>
      </p:sp>
    </p:spTree>
    <p:extLst>
      <p:ext uri="{BB962C8B-B14F-4D97-AF65-F5344CB8AC3E}">
        <p14:creationId xmlns:p14="http://schemas.microsoft.com/office/powerpoint/2010/main" val="838681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46</a:t>
            </a:fld>
            <a:endParaRPr lang="en-US"/>
          </a:p>
        </p:txBody>
      </p:sp>
    </p:spTree>
    <p:extLst>
      <p:ext uri="{BB962C8B-B14F-4D97-AF65-F5344CB8AC3E}">
        <p14:creationId xmlns:p14="http://schemas.microsoft.com/office/powerpoint/2010/main" val="2774856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47</a:t>
            </a:fld>
            <a:endParaRPr lang="en-US"/>
          </a:p>
        </p:txBody>
      </p:sp>
    </p:spTree>
    <p:extLst>
      <p:ext uri="{BB962C8B-B14F-4D97-AF65-F5344CB8AC3E}">
        <p14:creationId xmlns:p14="http://schemas.microsoft.com/office/powerpoint/2010/main" val="1574775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48</a:t>
            </a:fld>
            <a:endParaRPr lang="en-US"/>
          </a:p>
        </p:txBody>
      </p:sp>
    </p:spTree>
    <p:extLst>
      <p:ext uri="{BB962C8B-B14F-4D97-AF65-F5344CB8AC3E}">
        <p14:creationId xmlns:p14="http://schemas.microsoft.com/office/powerpoint/2010/main" val="1818124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49</a:t>
            </a:fld>
            <a:endParaRPr lang="en-US"/>
          </a:p>
        </p:txBody>
      </p:sp>
    </p:spTree>
    <p:extLst>
      <p:ext uri="{BB962C8B-B14F-4D97-AF65-F5344CB8AC3E}">
        <p14:creationId xmlns:p14="http://schemas.microsoft.com/office/powerpoint/2010/main" val="105753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a:t>
            </a:fld>
            <a:endParaRPr lang="en-US"/>
          </a:p>
        </p:txBody>
      </p:sp>
    </p:spTree>
    <p:extLst>
      <p:ext uri="{BB962C8B-B14F-4D97-AF65-F5344CB8AC3E}">
        <p14:creationId xmlns:p14="http://schemas.microsoft.com/office/powerpoint/2010/main" val="42438259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50</a:t>
            </a:fld>
            <a:endParaRPr lang="en-US"/>
          </a:p>
        </p:txBody>
      </p:sp>
    </p:spTree>
    <p:extLst>
      <p:ext uri="{BB962C8B-B14F-4D97-AF65-F5344CB8AC3E}">
        <p14:creationId xmlns:p14="http://schemas.microsoft.com/office/powerpoint/2010/main" val="572252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51</a:t>
            </a:fld>
            <a:endParaRPr lang="en-US"/>
          </a:p>
        </p:txBody>
      </p:sp>
    </p:spTree>
    <p:extLst>
      <p:ext uri="{BB962C8B-B14F-4D97-AF65-F5344CB8AC3E}">
        <p14:creationId xmlns:p14="http://schemas.microsoft.com/office/powerpoint/2010/main" val="237798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6</a:t>
            </a:fld>
            <a:endParaRPr lang="en-US"/>
          </a:p>
        </p:txBody>
      </p:sp>
    </p:spTree>
    <p:extLst>
      <p:ext uri="{BB962C8B-B14F-4D97-AF65-F5344CB8AC3E}">
        <p14:creationId xmlns:p14="http://schemas.microsoft.com/office/powerpoint/2010/main" val="420856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7</a:t>
            </a:fld>
            <a:endParaRPr lang="en-US"/>
          </a:p>
        </p:txBody>
      </p:sp>
    </p:spTree>
    <p:extLst>
      <p:ext uri="{BB962C8B-B14F-4D97-AF65-F5344CB8AC3E}">
        <p14:creationId xmlns:p14="http://schemas.microsoft.com/office/powerpoint/2010/main" val="346518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8</a:t>
            </a:fld>
            <a:endParaRPr lang="en-US"/>
          </a:p>
        </p:txBody>
      </p:sp>
    </p:spTree>
    <p:extLst>
      <p:ext uri="{BB962C8B-B14F-4D97-AF65-F5344CB8AC3E}">
        <p14:creationId xmlns:p14="http://schemas.microsoft.com/office/powerpoint/2010/main" val="3112942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19760D-F85B-C647-ABC5-35EE68EC79C0}" type="slidenum">
              <a:rPr lang="en-US" smtClean="0"/>
              <a:t>9</a:t>
            </a:fld>
            <a:endParaRPr lang="en-US"/>
          </a:p>
        </p:txBody>
      </p:sp>
    </p:spTree>
    <p:extLst>
      <p:ext uri="{BB962C8B-B14F-4D97-AF65-F5344CB8AC3E}">
        <p14:creationId xmlns:p14="http://schemas.microsoft.com/office/powerpoint/2010/main" val="2117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CCED60-378B-9D4F-A5CD-C3E0ED5FA88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52029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CED60-378B-9D4F-A5CD-C3E0ED5FA88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175752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CED60-378B-9D4F-A5CD-C3E0ED5FA88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132899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CED60-378B-9D4F-A5CD-C3E0ED5FA88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58137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CCED60-378B-9D4F-A5CD-C3E0ED5FA88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29839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CED60-378B-9D4F-A5CD-C3E0ED5FA883}"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13554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CED60-378B-9D4F-A5CD-C3E0ED5FA883}" type="datetimeFigureOut">
              <a:rPr lang="en-US" smtClean="0"/>
              <a:t>6/26/2020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30045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CED60-378B-9D4F-A5CD-C3E0ED5FA883}" type="datetimeFigureOut">
              <a:rPr lang="en-US" smtClean="0"/>
              <a:t>6/26/2020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2195912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CED60-378B-9D4F-A5CD-C3E0ED5FA883}" type="datetimeFigureOut">
              <a:rPr lang="en-US" smtClean="0"/>
              <a:t>6/26/2020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01262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CED60-378B-9D4F-A5CD-C3E0ED5FA883}"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77610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CED60-378B-9D4F-A5CD-C3E0ED5FA883}"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7B1AD0-CEE0-234F-8740-2B05DEBC40E6}" type="slidenum">
              <a:rPr lang="en-US" smtClean="0"/>
              <a:t>‹#›</a:t>
            </a:fld>
            <a:endParaRPr lang="en-US"/>
          </a:p>
        </p:txBody>
      </p:sp>
    </p:spTree>
    <p:extLst>
      <p:ext uri="{BB962C8B-B14F-4D97-AF65-F5344CB8AC3E}">
        <p14:creationId xmlns:p14="http://schemas.microsoft.com/office/powerpoint/2010/main" val="353044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ECCED60-378B-9D4F-A5CD-C3E0ED5FA883}" type="datetimeFigureOut">
              <a:rPr lang="en-US" smtClean="0"/>
              <a:t>6/26/2020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93403" y="205979"/>
            <a:ext cx="2133600" cy="273844"/>
          </a:xfrm>
          <a:prstGeom prst="rect">
            <a:avLst/>
          </a:prstGeom>
        </p:spPr>
        <p:txBody>
          <a:bodyPr vert="horz" lIns="91440" tIns="45720" rIns="91440" bIns="45720" rtlCol="0" anchor="ctr"/>
          <a:lstStyle>
            <a:lvl1pPr algn="r">
              <a:defRPr sz="1200">
                <a:solidFill>
                  <a:srgbClr val="0D62B2"/>
                </a:solidFill>
              </a:defRPr>
            </a:lvl1pPr>
          </a:lstStyle>
          <a:p>
            <a:fld id="{897B1AD0-CEE0-234F-8740-2B05DEBC40E6}" type="slidenum">
              <a:rPr lang="en-US" smtClean="0"/>
              <a:pPr/>
              <a:t>‹#›</a:t>
            </a:fld>
            <a:endParaRPr lang="en-US" dirty="0"/>
          </a:p>
        </p:txBody>
      </p:sp>
    </p:spTree>
    <p:extLst>
      <p:ext uri="{BB962C8B-B14F-4D97-AF65-F5344CB8AC3E}">
        <p14:creationId xmlns:p14="http://schemas.microsoft.com/office/powerpoint/2010/main" val="108953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2.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profile.php?id=100000479218546"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hyperlink" Target="https://www.facebook.com/kkovaleva" TargetMode="External"/><Relationship Id="rId4" Type="http://schemas.openxmlformats.org/officeDocument/2006/relationships/image" Target="../media/image2.png"/><Relationship Id="rId9"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lampadova"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hyperlink" Target="https://www.youtube.com/channel/UCYpgET0yFXK2Yf_noFBQAO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png"/><Relationship Id="rId7"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facebook.com/vmalikova"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nmandrova"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facebook.com/guzella.nikolayshvili"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facebook.com/nadezhda.panchenko.1" TargetMode="External"/><Relationship Id="rId5" Type="http://schemas.openxmlformats.org/officeDocument/2006/relationships/image" Target="../media/image58.jp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ovik.sarkisyan"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hyperlink" Target="https://www.facebook.com/anatoly.yasinsky" TargetMode="External"/><Relationship Id="rId5" Type="http://schemas.openxmlformats.org/officeDocument/2006/relationships/image" Target="../media/image78.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www.rudn.ru/ab/imeb@rudn.university"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facebook.com/k.belozerova"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9071" y="2205563"/>
            <a:ext cx="7466313" cy="552122"/>
          </a:xfrm>
        </p:spPr>
        <p:txBody>
          <a:bodyPr>
            <a:noAutofit/>
          </a:bodyPr>
          <a:lstStyle/>
          <a:p>
            <a:r>
              <a:rPr lang="ru-RU" sz="4800" b="1" dirty="0" smtClean="0">
                <a:solidFill>
                  <a:srgbClr val="0D62B2"/>
                </a:solidFill>
                <a:latin typeface="Trebuchet MS"/>
                <a:cs typeface="Trebuchet MS"/>
              </a:rPr>
              <a:t>Давайте познакомимся с нашими преподавателями</a:t>
            </a:r>
            <a:endParaRPr lang="en-US" sz="48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3" name="Прямоугольник 2"/>
          <p:cNvSpPr/>
          <p:nvPr/>
        </p:nvSpPr>
        <p:spPr>
          <a:xfrm>
            <a:off x="6090499" y="812530"/>
            <a:ext cx="4572000" cy="215444"/>
          </a:xfrm>
          <a:prstGeom prst="rect">
            <a:avLst/>
          </a:prstGeom>
        </p:spPr>
        <p:txBody>
          <a:bodyPr>
            <a:spAutoFit/>
          </a:bodyPr>
          <a:lstStyle/>
          <a:p>
            <a:r>
              <a:rPr lang="ru-RU" sz="800" b="1" noProof="1">
                <a:solidFill>
                  <a:schemeClr val="accent1">
                    <a:lumMod val="75000"/>
                  </a:schemeClr>
                </a:solidFill>
                <a:latin typeface="Trebuchet MS"/>
                <a:cs typeface="Trebuchet MS"/>
              </a:rPr>
              <a:t>НАПРАВЛЕНИЕ:«РЕКЛАМА И СВЯЗИ С ОБЩЕСТВЕННОСТЬЮ»</a:t>
            </a:r>
          </a:p>
        </p:txBody>
      </p:sp>
    </p:spTree>
    <p:extLst>
      <p:ext uri="{BB962C8B-B14F-4D97-AF65-F5344CB8AC3E}">
        <p14:creationId xmlns:p14="http://schemas.microsoft.com/office/powerpoint/2010/main" val="2073454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553512"/>
            <a:ext cx="7466313" cy="552122"/>
          </a:xfrm>
        </p:spPr>
        <p:txBody>
          <a:bodyPr>
            <a:noAutofit/>
          </a:bodyPr>
          <a:lstStyle/>
          <a:p>
            <a:pPr algn="l"/>
            <a:r>
              <a:rPr lang="ru-RU" sz="2800" b="1" dirty="0">
                <a:solidFill>
                  <a:srgbClr val="0D62B2"/>
                </a:solidFill>
                <a:latin typeface="Trebuchet MS"/>
                <a:cs typeface="Trebuchet MS"/>
              </a:rPr>
              <a:t>Глинская Ирина Юрьевна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253900"/>
            <a:ext cx="5657247" cy="2800767"/>
          </a:xfrm>
          <a:prstGeom prst="rect">
            <a:avLst/>
          </a:prstGeom>
          <a:noFill/>
        </p:spPr>
        <p:txBody>
          <a:bodyPr wrap="square" rtlCol="0">
            <a:spAutoFit/>
          </a:bodyPr>
          <a:lstStyle/>
          <a:p>
            <a:r>
              <a:rPr lang="ru-RU" sz="1600" b="1" dirty="0"/>
              <a:t>Ученая степень, звание: </a:t>
            </a:r>
            <a:r>
              <a:rPr lang="ru-RU" sz="1600" dirty="0"/>
              <a:t>доктор политических наук</a:t>
            </a:r>
          </a:p>
          <a:p>
            <a:r>
              <a:rPr lang="ru-RU" sz="1600" dirty="0"/>
              <a:t>Место работы и должность в настоящее время: доцент кафедры рекламы и бизнес-коммуникаций ИМЭБ </a:t>
            </a:r>
            <a:r>
              <a:rPr lang="ru-RU" sz="1600" dirty="0" smtClean="0"/>
              <a:t>РУДН</a:t>
            </a:r>
          </a:p>
          <a:p>
            <a:endParaRPr lang="ru-RU" sz="1600" dirty="0"/>
          </a:p>
          <a:p>
            <a:r>
              <a:rPr lang="ru-RU" sz="1600" b="1" dirty="0"/>
              <a:t>Опыт работы и достижения: </a:t>
            </a:r>
            <a:r>
              <a:rPr lang="ru-RU" sz="1600" dirty="0"/>
              <a:t>Издательство Агентства печати «Новости», издательство «Прогресс», главный специалист Международный институт госслужбы и управления Российской академии государственной службы при Президенте </a:t>
            </a:r>
            <a:r>
              <a:rPr lang="ru-RU" sz="1600" dirty="0" smtClean="0"/>
              <a:t>РФ</a:t>
            </a:r>
          </a:p>
          <a:p>
            <a:endParaRPr lang="ru-RU" sz="1600" dirty="0"/>
          </a:p>
          <a:p>
            <a:r>
              <a:rPr lang="ru-RU" sz="1600" b="1" dirty="0"/>
              <a:t>Дисциплины: </a:t>
            </a:r>
            <a:r>
              <a:rPr lang="ru-RU" sz="1600" dirty="0"/>
              <a:t>Основы теории коммуникации, Политология </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465" t="10089" r="13863" b="27537"/>
          <a:stretch/>
        </p:blipFill>
        <p:spPr>
          <a:xfrm>
            <a:off x="5820354" y="1105634"/>
            <a:ext cx="3110626" cy="2669868"/>
          </a:xfrm>
          <a:prstGeom prst="roundRect">
            <a:avLst/>
          </a:prstGeom>
          <a:ln w="57150">
            <a:solidFill>
              <a:schemeClr val="tx2"/>
            </a:solidFill>
          </a:ln>
        </p:spPr>
      </p:pic>
    </p:spTree>
    <p:extLst>
      <p:ext uri="{BB962C8B-B14F-4D97-AF65-F5344CB8AC3E}">
        <p14:creationId xmlns:p14="http://schemas.microsoft.com/office/powerpoint/2010/main" val="106664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553512"/>
            <a:ext cx="7466313" cy="552122"/>
          </a:xfrm>
        </p:spPr>
        <p:txBody>
          <a:bodyPr>
            <a:noAutofit/>
          </a:bodyPr>
          <a:lstStyle/>
          <a:p>
            <a:pPr algn="l"/>
            <a:r>
              <a:rPr lang="ru-RU" sz="2800" b="1" dirty="0" smtClean="0">
                <a:solidFill>
                  <a:srgbClr val="0D62B2"/>
                </a:solidFill>
                <a:latin typeface="Trebuchet MS"/>
                <a:cs typeface="Trebuchet MS"/>
              </a:rPr>
              <a:t>Горбунова Алла Игоревна</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358253"/>
            <a:ext cx="4826007" cy="2800767"/>
          </a:xfrm>
          <a:prstGeom prst="rect">
            <a:avLst/>
          </a:prstGeom>
          <a:noFill/>
        </p:spPr>
        <p:txBody>
          <a:bodyPr wrap="square" rtlCol="0">
            <a:spAutoFit/>
          </a:bodyPr>
          <a:lstStyle/>
          <a:p>
            <a:r>
              <a:rPr lang="ru-RU" sz="1600" b="1" dirty="0"/>
              <a:t>Место работы и должность в настоящее время: </a:t>
            </a:r>
            <a:r>
              <a:rPr lang="ru-RU" sz="1600" dirty="0" smtClean="0"/>
              <a:t>преподаватель </a:t>
            </a:r>
            <a:r>
              <a:rPr lang="ru-RU" sz="1600" dirty="0"/>
              <a:t>кафедры рекламы и бизнес-коммуникаций ИМЭБ РУДН, бизнес-тренер </a:t>
            </a:r>
            <a:endParaRPr lang="ru-RU" sz="1600" dirty="0" smtClean="0"/>
          </a:p>
          <a:p>
            <a:endParaRPr lang="ru-RU" sz="1600" dirty="0"/>
          </a:p>
          <a:p>
            <a:r>
              <a:rPr lang="ru-RU" sz="1600" b="1" dirty="0"/>
              <a:t>Опыт работы и достижения: </a:t>
            </a:r>
            <a:r>
              <a:rPr lang="ru-RU" sz="1600" dirty="0"/>
              <a:t>Работала в сфере рекламы и PR в коммерческих и некоммерческих организациях, занимается </a:t>
            </a:r>
            <a:r>
              <a:rPr lang="ru-RU" sz="1600" dirty="0" err="1"/>
              <a:t>политтехнологиями</a:t>
            </a:r>
            <a:r>
              <a:rPr lang="ru-RU" sz="1600" dirty="0"/>
              <a:t> и частным консультированием</a:t>
            </a:r>
            <a:r>
              <a:rPr lang="ru-RU" sz="1600" dirty="0" smtClean="0"/>
              <a:t>.</a:t>
            </a:r>
            <a:endParaRPr lang="en-US" sz="1600" dirty="0" smtClean="0"/>
          </a:p>
          <a:p>
            <a:endParaRPr lang="ru-RU" sz="1600" dirty="0"/>
          </a:p>
          <a:p>
            <a:r>
              <a:rPr lang="ru-RU" sz="1600" b="1" dirty="0"/>
              <a:t>Дисциплины: </a:t>
            </a:r>
            <a:r>
              <a:rPr lang="ru-RU" sz="1600" dirty="0"/>
              <a:t>Основы теории коммуникации, Политология </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36526"/>
          <a:stretch/>
        </p:blipFill>
        <p:spPr bwMode="auto">
          <a:xfrm>
            <a:off x="6710850" y="2191190"/>
            <a:ext cx="2363348" cy="2246669"/>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7002" y="851342"/>
            <a:ext cx="1805419" cy="2712367"/>
          </a:xfrm>
          <a:prstGeom prst="roundRect">
            <a:avLst/>
          </a:prstGeom>
        </p:spPr>
      </p:pic>
    </p:spTree>
    <p:extLst>
      <p:ext uri="{BB962C8B-B14F-4D97-AF65-F5344CB8AC3E}">
        <p14:creationId xmlns:p14="http://schemas.microsoft.com/office/powerpoint/2010/main" val="270249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53512"/>
            <a:ext cx="7466313" cy="552122"/>
          </a:xfrm>
        </p:spPr>
        <p:txBody>
          <a:bodyPr>
            <a:noAutofit/>
          </a:bodyPr>
          <a:lstStyle/>
          <a:p>
            <a:pPr algn="l"/>
            <a:r>
              <a:rPr lang="ru-RU" sz="2500" b="1" dirty="0" err="1">
                <a:solidFill>
                  <a:srgbClr val="0D62B2"/>
                </a:solidFill>
                <a:latin typeface="Trebuchet MS"/>
                <a:cs typeface="Trebuchet MS"/>
              </a:rPr>
              <a:t>Грабельников</a:t>
            </a:r>
            <a:r>
              <a:rPr lang="ru-RU" sz="2500" b="1" dirty="0">
                <a:solidFill>
                  <a:srgbClr val="0D62B2"/>
                </a:solidFill>
                <a:latin typeface="Trebuchet MS"/>
                <a:cs typeface="Trebuchet MS"/>
              </a:rPr>
              <a:t>  Александр Анатольевич</a:t>
            </a:r>
            <a:r>
              <a:rPr lang="ru-RU" sz="2500" b="1" dirty="0" smtClean="0">
                <a:solidFill>
                  <a:srgbClr val="0D62B2"/>
                </a:solidFill>
                <a:latin typeface="Trebuchet MS"/>
                <a:cs typeface="Trebuchet MS"/>
              </a:rPr>
              <a:t/>
            </a:r>
            <a:br>
              <a:rPr lang="ru-RU" sz="2500" b="1" dirty="0" smtClean="0">
                <a:solidFill>
                  <a:srgbClr val="0D62B2"/>
                </a:solidFill>
                <a:latin typeface="Trebuchet MS"/>
                <a:cs typeface="Trebuchet MS"/>
              </a:rPr>
            </a:br>
            <a:endParaRPr lang="en-US" sz="25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33564" y="1449321"/>
            <a:ext cx="5657247" cy="2554545"/>
          </a:xfrm>
          <a:prstGeom prst="rect">
            <a:avLst/>
          </a:prstGeom>
          <a:noFill/>
        </p:spPr>
        <p:txBody>
          <a:bodyPr wrap="square" rtlCol="0">
            <a:spAutoFit/>
          </a:bodyPr>
          <a:lstStyle/>
          <a:p>
            <a:r>
              <a:rPr lang="ru-RU" sz="1600" b="1" dirty="0"/>
              <a:t>Ученая степень, звание: </a:t>
            </a:r>
            <a:r>
              <a:rPr lang="ru-RU" sz="1600" dirty="0"/>
              <a:t>доктор исторических наук и кандидат филологических наук, профессор</a:t>
            </a:r>
            <a:r>
              <a:rPr lang="ru-RU" sz="1600" dirty="0" smtClean="0"/>
              <a:t>.</a:t>
            </a:r>
          </a:p>
          <a:p>
            <a:endParaRPr lang="ru-RU" sz="1600" dirty="0"/>
          </a:p>
          <a:p>
            <a:r>
              <a:rPr lang="ru-RU" sz="1600" b="1" dirty="0"/>
              <a:t>Место работы и должность в настоящее время: </a:t>
            </a:r>
            <a:r>
              <a:rPr lang="ru-RU" sz="1600" dirty="0"/>
              <a:t>профессор кафедры Массовых коммуникаций филологического факультета РУДН. Специалист по практической организации работы СМИ, автор известных учебников и пособий по данной проблематике</a:t>
            </a:r>
            <a:r>
              <a:rPr lang="ru-RU" sz="1600" dirty="0" smtClean="0"/>
              <a:t>.</a:t>
            </a:r>
          </a:p>
          <a:p>
            <a:endParaRPr lang="ru-RU" sz="1600" b="1" dirty="0"/>
          </a:p>
          <a:p>
            <a:r>
              <a:rPr lang="ru-RU" sz="1600" b="1" dirty="0"/>
              <a:t>Дисциплина: </a:t>
            </a:r>
            <a:r>
              <a:rPr lang="ru-RU" sz="1600" dirty="0"/>
              <a:t>Теория и практика массовой информации</a:t>
            </a:r>
          </a:p>
        </p:txBody>
      </p:sp>
      <p:pic>
        <p:nvPicPr>
          <p:cNvPr id="9" name="Picture 2" descr="http://www.multialbom.ru/photo/pedagogs/RUDN_FIL/galery/RUDN_FIL_MbsbK9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811" y="878434"/>
            <a:ext cx="1699689" cy="226961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22385"/>
          <a:stretch/>
        </p:blipFill>
        <p:spPr>
          <a:xfrm>
            <a:off x="6752337" y="2311271"/>
            <a:ext cx="2391663" cy="1936900"/>
          </a:xfrm>
          <a:prstGeom prst="roundRect">
            <a:avLst/>
          </a:prstGeom>
        </p:spPr>
      </p:pic>
    </p:spTree>
    <p:extLst>
      <p:ext uri="{BB962C8B-B14F-4D97-AF65-F5344CB8AC3E}">
        <p14:creationId xmlns:p14="http://schemas.microsoft.com/office/powerpoint/2010/main" val="2184933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a:blip r:embed="rId4"/>
          <a:stretch>
            <a:fillRect/>
          </a:stretch>
        </p:blipFill>
        <p:spPr>
          <a:xfrm>
            <a:off x="5500360" y="915152"/>
            <a:ext cx="1722716" cy="2584073"/>
          </a:xfrm>
          <a:prstGeom prst="roundRect">
            <a:avLst/>
          </a:prstGeom>
        </p:spPr>
      </p:pic>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3803" t="15368" r="8131" b="9525"/>
          <a:stretch/>
        </p:blipFill>
        <p:spPr>
          <a:xfrm>
            <a:off x="6517741" y="2520843"/>
            <a:ext cx="2729962" cy="1751010"/>
          </a:xfrm>
          <a:prstGeom prst="roundRect">
            <a:avLst/>
          </a:prstGeom>
        </p:spPr>
      </p:pic>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Грибанова Алевтина Викторовна</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516380"/>
            <a:ext cx="5171401" cy="2554545"/>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Менеджер Управления транзакционного бизнеса ПАО </a:t>
            </a:r>
            <a:r>
              <a:rPr lang="ru-RU" sz="1600" dirty="0" smtClean="0"/>
              <a:t>Сбербанк, </a:t>
            </a:r>
            <a:r>
              <a:rPr lang="ru-RU" sz="1600" dirty="0"/>
              <a:t>Консультант в </a:t>
            </a:r>
            <a:r>
              <a:rPr lang="en-US" sz="1600" dirty="0"/>
              <a:t>B2B </a:t>
            </a:r>
            <a:r>
              <a:rPr lang="ru-RU" sz="1600" dirty="0" smtClean="0"/>
              <a:t>сфере</a:t>
            </a:r>
          </a:p>
          <a:p>
            <a:pPr>
              <a:buClr>
                <a:schemeClr val="accent2"/>
              </a:buClr>
            </a:pPr>
            <a:endParaRPr lang="ru-RU" sz="1600" dirty="0"/>
          </a:p>
          <a:p>
            <a:pPr>
              <a:buClr>
                <a:schemeClr val="accent2"/>
              </a:buClr>
            </a:pPr>
            <a:r>
              <a:rPr lang="ru-RU" sz="1600" b="1" dirty="0"/>
              <a:t>Публикации: </a:t>
            </a:r>
            <a:r>
              <a:rPr lang="ru-RU" sz="1600" dirty="0"/>
              <a:t>автор статей в области интегрированных маркетинговых </a:t>
            </a:r>
            <a:r>
              <a:rPr lang="ru-RU" sz="1600" dirty="0" smtClean="0"/>
              <a:t>коммуникаций</a:t>
            </a:r>
          </a:p>
          <a:p>
            <a:pPr>
              <a:buClr>
                <a:schemeClr val="accent2"/>
              </a:buClr>
            </a:pPr>
            <a:endParaRPr lang="ru-RU" sz="1600" dirty="0"/>
          </a:p>
          <a:p>
            <a:pPr algn="just"/>
            <a:r>
              <a:rPr lang="ru-RU" sz="1600" b="1" dirty="0"/>
              <a:t>Дисциплины: </a:t>
            </a:r>
            <a:r>
              <a:rPr lang="ru-RU" sz="1600" dirty="0"/>
              <a:t>Основы интегрированных коммуникаций в рекламе, Визуальные бренд-коммуникации, Бизнес-презентации</a:t>
            </a:r>
          </a:p>
        </p:txBody>
      </p:sp>
    </p:spTree>
    <p:extLst>
      <p:ext uri="{BB962C8B-B14F-4D97-AF65-F5344CB8AC3E}">
        <p14:creationId xmlns:p14="http://schemas.microsoft.com/office/powerpoint/2010/main" val="3438174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smtClean="0">
                <a:solidFill>
                  <a:srgbClr val="0D62B2"/>
                </a:solidFill>
                <a:latin typeface="Trebuchet MS"/>
                <a:cs typeface="Trebuchet MS"/>
              </a:rPr>
              <a:t>Дерябина Галина Геннадьевна</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605779"/>
            <a:ext cx="5657247" cy="2308324"/>
          </a:xfrm>
          <a:prstGeom prst="rect">
            <a:avLst/>
          </a:prstGeom>
          <a:noFill/>
        </p:spPr>
        <p:txBody>
          <a:bodyPr wrap="square" rtlCol="0">
            <a:spAutoFit/>
          </a:bodyPr>
          <a:lstStyle/>
          <a:p>
            <a:r>
              <a:rPr lang="ru-RU" sz="1600" b="1" dirty="0"/>
              <a:t>Ученая степень, звание: </a:t>
            </a:r>
            <a:r>
              <a:rPr lang="ru-RU" sz="1600" dirty="0"/>
              <a:t>кандидат </a:t>
            </a:r>
            <a:r>
              <a:rPr lang="ru-RU" sz="1600" dirty="0" smtClean="0"/>
              <a:t>экономических </a:t>
            </a:r>
            <a:r>
              <a:rPr lang="ru-RU" sz="1600" dirty="0"/>
              <a:t>наук </a:t>
            </a:r>
            <a:endParaRPr lang="ru-RU" sz="1600" dirty="0" smtClean="0"/>
          </a:p>
          <a:p>
            <a:endParaRPr lang="ru-RU" sz="1600" dirty="0"/>
          </a:p>
          <a:p>
            <a:r>
              <a:rPr lang="ru-RU" sz="1600" b="1" dirty="0"/>
              <a:t>Опыт работы и достижения: </a:t>
            </a:r>
            <a:r>
              <a:rPr lang="ru-RU" sz="1600" dirty="0" smtClean="0"/>
              <a:t>Менеджер </a:t>
            </a:r>
            <a:r>
              <a:rPr lang="ru-RU" sz="1600" dirty="0"/>
              <a:t>по инновациям ООО </a:t>
            </a:r>
          </a:p>
          <a:p>
            <a:r>
              <a:rPr lang="ru-RU" sz="1600" dirty="0"/>
              <a:t>«Хейнекен - Коммерческий сервис</a:t>
            </a:r>
            <a:r>
              <a:rPr lang="ru-RU" sz="1600" dirty="0" smtClean="0"/>
              <a:t>», Менеджер </a:t>
            </a:r>
            <a:r>
              <a:rPr lang="ru-RU" sz="1600" dirty="0"/>
              <a:t>по маркетингу ООО </a:t>
            </a:r>
            <a:r>
              <a:rPr lang="ru-RU" sz="1600" dirty="0" smtClean="0"/>
              <a:t>«</a:t>
            </a:r>
            <a:r>
              <a:rPr lang="ru-RU" sz="1600" dirty="0" err="1" smtClean="0"/>
              <a:t>ЮниМилк</a:t>
            </a:r>
            <a:r>
              <a:rPr lang="ru-RU" sz="1600" dirty="0" smtClean="0"/>
              <a:t>», Директор </a:t>
            </a:r>
            <a:r>
              <a:rPr lang="ru-RU" sz="1600" dirty="0"/>
              <a:t>по региональному развитию </a:t>
            </a:r>
          </a:p>
          <a:p>
            <a:r>
              <a:rPr lang="ru-RU" sz="1600" dirty="0"/>
              <a:t>ООО «Постер </a:t>
            </a:r>
            <a:r>
              <a:rPr lang="ru-RU" sz="1600" dirty="0" smtClean="0"/>
              <a:t>Паблисити», менеджер </a:t>
            </a:r>
            <a:r>
              <a:rPr lang="ru-RU" sz="1600" dirty="0"/>
              <a:t>по продажам и региональному развитию ООО «Дан Кард </a:t>
            </a:r>
            <a:r>
              <a:rPr lang="ru-RU" sz="1600" dirty="0" err="1"/>
              <a:t>Интер</a:t>
            </a:r>
            <a:r>
              <a:rPr lang="ru-RU" sz="1600" dirty="0"/>
              <a:t>».</a:t>
            </a:r>
          </a:p>
          <a:p>
            <a:endParaRPr lang="ru-RU" sz="1600" dirty="0"/>
          </a:p>
          <a:p>
            <a:r>
              <a:rPr lang="ru-RU" sz="1600" b="1" dirty="0"/>
              <a:t>Дисциплина: </a:t>
            </a:r>
            <a:r>
              <a:rPr lang="ru-RU" sz="1600" dirty="0"/>
              <a:t>ВТ</a:t>
            </a:r>
            <a:r>
              <a:rPr lang="en-US" sz="1600" dirty="0"/>
              <a:t>L-</a:t>
            </a:r>
            <a:r>
              <a:rPr lang="ru-RU" sz="1600" dirty="0"/>
              <a:t>технологии продвижения</a:t>
            </a:r>
          </a:p>
        </p:txBody>
      </p:sp>
      <p:pic>
        <p:nvPicPr>
          <p:cNvPr id="3" name="Рисунок 2"/>
          <p:cNvPicPr>
            <a:picLocks noChangeAspect="1"/>
          </p:cNvPicPr>
          <p:nvPr/>
        </p:nvPicPr>
        <p:blipFill>
          <a:blip r:embed="rId5"/>
          <a:stretch>
            <a:fillRect/>
          </a:stretch>
        </p:blipFill>
        <p:spPr>
          <a:xfrm>
            <a:off x="6326454" y="1126014"/>
            <a:ext cx="2042197" cy="2870288"/>
          </a:xfrm>
          <a:prstGeom prst="roundRect">
            <a:avLst/>
          </a:prstGeom>
          <a:ln w="57150">
            <a:solidFill>
              <a:schemeClr val="tx2"/>
            </a:solidFill>
          </a:ln>
        </p:spPr>
      </p:pic>
    </p:spTree>
    <p:extLst>
      <p:ext uri="{BB962C8B-B14F-4D97-AF65-F5344CB8AC3E}">
        <p14:creationId xmlns:p14="http://schemas.microsoft.com/office/powerpoint/2010/main" val="3756615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15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10" name="Title 1"/>
          <p:cNvSpPr>
            <a:spLocks noGrp="1"/>
          </p:cNvSpPr>
          <p:nvPr>
            <p:ph type="ctrTitle"/>
          </p:nvPr>
        </p:nvSpPr>
        <p:spPr>
          <a:xfrm>
            <a:off x="217277" y="460752"/>
            <a:ext cx="7466313" cy="552122"/>
          </a:xfrm>
        </p:spPr>
        <p:txBody>
          <a:bodyPr>
            <a:noAutofit/>
          </a:bodyPr>
          <a:lstStyle/>
          <a:p>
            <a:pPr algn="l"/>
            <a:r>
              <a:rPr lang="ru-RU" sz="2800" b="1" dirty="0" err="1" smtClean="0">
                <a:solidFill>
                  <a:srgbClr val="0D62B2"/>
                </a:solidFill>
                <a:latin typeface="Trebuchet MS"/>
                <a:cs typeface="Trebuchet MS"/>
              </a:rPr>
              <a:t>Довжик</a:t>
            </a:r>
            <a:r>
              <a:rPr lang="ru-RU" sz="2800" b="1" dirty="0" smtClean="0">
                <a:solidFill>
                  <a:srgbClr val="0D62B2"/>
                </a:solidFill>
                <a:latin typeface="Trebuchet MS"/>
                <a:cs typeface="Trebuchet MS"/>
              </a:rPr>
              <a:t> Галина Владимировна</a:t>
            </a:r>
            <a:endParaRPr lang="en-US" sz="2200" b="1" dirty="0">
              <a:solidFill>
                <a:srgbClr val="0D62B2"/>
              </a:solidFill>
              <a:latin typeface="Trebuchet MS"/>
              <a:cs typeface="Trebuchet MS"/>
            </a:endParaRPr>
          </a:p>
        </p:txBody>
      </p:sp>
      <p:sp>
        <p:nvSpPr>
          <p:cNvPr id="11" name="TextBox 10"/>
          <p:cNvSpPr txBox="1"/>
          <p:nvPr/>
        </p:nvSpPr>
        <p:spPr>
          <a:xfrm>
            <a:off x="217277" y="1264013"/>
            <a:ext cx="5657247" cy="2800767"/>
          </a:xfrm>
          <a:prstGeom prst="rect">
            <a:avLst/>
          </a:prstGeom>
          <a:noFill/>
        </p:spPr>
        <p:txBody>
          <a:bodyPr wrap="square" rtlCol="0">
            <a:spAutoFit/>
          </a:bodyPr>
          <a:lstStyle/>
          <a:p>
            <a:pPr>
              <a:buClr>
                <a:schemeClr val="accent2"/>
              </a:buClr>
            </a:pPr>
            <a:r>
              <a:rPr lang="ru-RU" sz="1600" b="1" dirty="0"/>
              <a:t>Ученая степень, звание: </a:t>
            </a:r>
            <a:r>
              <a:rPr lang="ru-RU" sz="1600" dirty="0"/>
              <a:t>кандидат психологических наук</a:t>
            </a:r>
          </a:p>
          <a:p>
            <a:pPr>
              <a:buClr>
                <a:schemeClr val="accent2"/>
              </a:buClr>
            </a:pPr>
            <a:r>
              <a:rPr lang="ru-RU" sz="1600" dirty="0"/>
              <a:t>Место работы и должность в настоящее время: доцент, зам. заведующего кафедрой рекламы и связей с общественностью Института маркетинга </a:t>
            </a:r>
            <a:r>
              <a:rPr lang="ru-RU" sz="1600" dirty="0" smtClean="0"/>
              <a:t>ГУУ</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эксперт Агентства по контролю качества образования и развитию карьеры, эксперт в сфере образования </a:t>
            </a:r>
            <a:r>
              <a:rPr lang="ru-RU" sz="1600" dirty="0" err="1" smtClean="0"/>
              <a:t>Рособрнадзора</a:t>
            </a:r>
            <a:endParaRPr lang="ru-RU" sz="1600" dirty="0" smtClean="0"/>
          </a:p>
          <a:p>
            <a:pPr>
              <a:buClr>
                <a:schemeClr val="accent2"/>
              </a:buClr>
            </a:pPr>
            <a:endParaRPr lang="ru-RU" sz="1600" dirty="0"/>
          </a:p>
          <a:p>
            <a:pPr>
              <a:buClr>
                <a:schemeClr val="accent2"/>
              </a:buClr>
            </a:pPr>
            <a:r>
              <a:rPr lang="ru-RU" sz="1600" b="1" dirty="0"/>
              <a:t>Дисциплина: </a:t>
            </a:r>
            <a:r>
              <a:rPr lang="ru-RU" sz="1600" dirty="0"/>
              <a:t>Психология менеджмента</a:t>
            </a:r>
          </a:p>
        </p:txBody>
      </p:sp>
      <p:pic>
        <p:nvPicPr>
          <p:cNvPr id="12" name="Объект 7"/>
          <p:cNvPicPr>
            <a:picLocks noChangeAspect="1"/>
          </p:cNvPicPr>
          <p:nvPr/>
        </p:nvPicPr>
        <p:blipFill>
          <a:blip r:embed="rId5"/>
          <a:stretch>
            <a:fillRect/>
          </a:stretch>
        </p:blipFill>
        <p:spPr>
          <a:xfrm>
            <a:off x="6019678" y="1138370"/>
            <a:ext cx="2861257" cy="2861257"/>
          </a:xfrm>
          <a:prstGeom prst="roundRect">
            <a:avLst/>
          </a:prstGeom>
          <a:ln w="57150">
            <a:solidFill>
              <a:schemeClr val="tx2"/>
            </a:solidFill>
          </a:ln>
        </p:spPr>
      </p:pic>
    </p:spTree>
    <p:extLst>
      <p:ext uri="{BB962C8B-B14F-4D97-AF65-F5344CB8AC3E}">
        <p14:creationId xmlns:p14="http://schemas.microsoft.com/office/powerpoint/2010/main" val="2497634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797" y="829573"/>
            <a:ext cx="1827248" cy="2437338"/>
          </a:xfrm>
          <a:prstGeom prst="roundRect">
            <a:avLst/>
          </a:prstGeom>
        </p:spPr>
      </p:pic>
      <p:sp>
        <p:nvSpPr>
          <p:cNvPr id="2" name="Title 1"/>
          <p:cNvSpPr>
            <a:spLocks noGrp="1"/>
          </p:cNvSpPr>
          <p:nvPr>
            <p:ph type="ctrTitle"/>
          </p:nvPr>
        </p:nvSpPr>
        <p:spPr>
          <a:xfrm>
            <a:off x="65714" y="460752"/>
            <a:ext cx="7466313" cy="552122"/>
          </a:xfrm>
        </p:spPr>
        <p:txBody>
          <a:bodyPr>
            <a:noAutofit/>
          </a:bodyPr>
          <a:lstStyle/>
          <a:p>
            <a:pPr algn="l"/>
            <a:r>
              <a:rPr lang="ru-RU" sz="2600" b="1" dirty="0">
                <a:solidFill>
                  <a:srgbClr val="0D62B2"/>
                </a:solidFill>
                <a:latin typeface="Trebuchet MS"/>
                <a:cs typeface="Trebuchet MS"/>
              </a:rPr>
              <a:t>Звегинцева Екатерина Александровна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280166"/>
            <a:ext cx="4930709" cy="3293209"/>
          </a:xfrm>
          <a:prstGeom prst="rect">
            <a:avLst/>
          </a:prstGeom>
          <a:noFill/>
        </p:spPr>
        <p:txBody>
          <a:bodyPr wrap="square" rtlCol="0">
            <a:spAutoFit/>
          </a:bodyPr>
          <a:lstStyle/>
          <a:p>
            <a:r>
              <a:rPr lang="ru-RU" sz="1600" b="1" dirty="0"/>
              <a:t>Ученая степень, звание: </a:t>
            </a:r>
            <a:r>
              <a:rPr lang="ru-RU" sz="1600" dirty="0"/>
              <a:t>кандидат  юридических </a:t>
            </a:r>
            <a:r>
              <a:rPr lang="ru-RU" sz="1600" dirty="0" smtClean="0"/>
              <a:t>наук</a:t>
            </a:r>
            <a:endParaRPr lang="en-US" sz="1600" dirty="0" smtClean="0"/>
          </a:p>
          <a:p>
            <a:endParaRPr lang="en-US" sz="1600" dirty="0"/>
          </a:p>
          <a:p>
            <a:r>
              <a:rPr lang="ru-RU" sz="1600" b="1" dirty="0"/>
              <a:t>Место работы и должность в настоящее время: </a:t>
            </a:r>
            <a:r>
              <a:rPr lang="ru-RU" sz="1600" dirty="0"/>
              <a:t>доцент Московского государственного открытого университета </a:t>
            </a:r>
            <a:endParaRPr lang="en-US" sz="1600" dirty="0"/>
          </a:p>
          <a:p>
            <a:r>
              <a:rPr lang="ru-RU" sz="1600" b="1" dirty="0" smtClean="0"/>
              <a:t>Опыт </a:t>
            </a:r>
            <a:r>
              <a:rPr lang="ru-RU" sz="1600" b="1" dirty="0"/>
              <a:t>работы и достижения: </a:t>
            </a:r>
            <a:r>
              <a:rPr lang="ru-RU" sz="1600" dirty="0"/>
              <a:t>опыт работы в Государственно-правовом управлении Президента РФ, член Нью-Йоркской академии наук, член-корреспондент  Академии экономических наук и предпринимательской деятельности РФ</a:t>
            </a:r>
            <a:endParaRPr lang="en-US" sz="1600" dirty="0"/>
          </a:p>
          <a:p>
            <a:endParaRPr lang="en-US" sz="1600" b="1" dirty="0" smtClean="0"/>
          </a:p>
          <a:p>
            <a:r>
              <a:rPr lang="ru-RU" sz="1600" b="1" dirty="0" smtClean="0"/>
              <a:t>Дисциплина</a:t>
            </a:r>
            <a:r>
              <a:rPr lang="ru-RU" sz="1600" b="1" dirty="0"/>
              <a:t>:</a:t>
            </a:r>
            <a:r>
              <a:rPr lang="ru-RU" sz="1600" dirty="0"/>
              <a:t> Правовое регулирование деятельности в сфере рекламы и </a:t>
            </a:r>
            <a:r>
              <a:rPr lang="en-US" sz="1600" dirty="0"/>
              <a:t>PR</a:t>
            </a:r>
            <a:r>
              <a:rPr lang="ru-RU" sz="1600" dirty="0"/>
              <a:t> </a:t>
            </a:r>
          </a:p>
        </p:txBody>
      </p:sp>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l="9197" r="4222"/>
          <a:stretch/>
        </p:blipFill>
        <p:spPr>
          <a:xfrm>
            <a:off x="6597862" y="2359225"/>
            <a:ext cx="2357673" cy="1815372"/>
          </a:xfrm>
          <a:prstGeom prst="roundRect">
            <a:avLst/>
          </a:prstGeom>
        </p:spPr>
      </p:pic>
    </p:spTree>
    <p:extLst>
      <p:ext uri="{BB962C8B-B14F-4D97-AF65-F5344CB8AC3E}">
        <p14:creationId xmlns:p14="http://schemas.microsoft.com/office/powerpoint/2010/main" val="4194298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Земская Юлия Николаевна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109947"/>
            <a:ext cx="5657247" cy="3046988"/>
          </a:xfrm>
          <a:prstGeom prst="rect">
            <a:avLst/>
          </a:prstGeom>
          <a:noFill/>
        </p:spPr>
        <p:txBody>
          <a:bodyPr wrap="square" rtlCol="0">
            <a:spAutoFit/>
          </a:bodyPr>
          <a:lstStyle/>
          <a:p>
            <a:r>
              <a:rPr lang="ru-RU" sz="1600" b="1" dirty="0"/>
              <a:t>Ученая степень, звание: </a:t>
            </a:r>
            <a:r>
              <a:rPr lang="ru-RU" sz="1600" dirty="0"/>
              <a:t>кандидат филологических наук, </a:t>
            </a:r>
            <a:r>
              <a:rPr lang="ru-RU" sz="1600" dirty="0" smtClean="0"/>
              <a:t>доцент</a:t>
            </a:r>
          </a:p>
          <a:p>
            <a:endParaRPr lang="ru-RU" sz="1600" dirty="0"/>
          </a:p>
          <a:p>
            <a:r>
              <a:rPr lang="ru-RU" sz="1600" b="1" dirty="0"/>
              <a:t>Опыт работы и достижения:</a:t>
            </a:r>
          </a:p>
          <a:p>
            <a:r>
              <a:rPr lang="ru-RU" sz="1600" dirty="0"/>
              <a:t>Исполнительный директор РАСО, доцент отделения связей с общественностью  Алтайского государственного университета</a:t>
            </a:r>
          </a:p>
          <a:p>
            <a:r>
              <a:rPr lang="ru-RU" sz="1600" dirty="0"/>
              <a:t>Автор статей и пособий, в том числе </a:t>
            </a:r>
          </a:p>
          <a:p>
            <a:r>
              <a:rPr lang="ru-RU" sz="1600" dirty="0"/>
              <a:t>по проблемам политической коммуникации, </a:t>
            </a:r>
            <a:r>
              <a:rPr lang="ru-RU" sz="1600" dirty="0" err="1"/>
              <a:t>спичрайтинга</a:t>
            </a:r>
            <a:r>
              <a:rPr lang="ru-RU" sz="1600" dirty="0"/>
              <a:t> и пр. </a:t>
            </a:r>
            <a:r>
              <a:rPr lang="ru-RU" sz="1600" dirty="0" smtClean="0"/>
              <a:t> </a:t>
            </a:r>
            <a:endParaRPr lang="en-US" sz="1600" dirty="0" smtClean="0"/>
          </a:p>
          <a:p>
            <a:endParaRPr lang="ru-RU" sz="1600" dirty="0"/>
          </a:p>
          <a:p>
            <a:r>
              <a:rPr lang="ru-RU" sz="1600" b="1" dirty="0"/>
              <a:t>Дисциплины: </a:t>
            </a:r>
            <a:r>
              <a:rPr lang="ru-RU" sz="1600" dirty="0"/>
              <a:t>Спичрайтинг, Организация работы отделов рекламы и </a:t>
            </a:r>
            <a:r>
              <a:rPr lang="en-US" sz="1600" dirty="0"/>
              <a:t>PR</a:t>
            </a:r>
            <a:r>
              <a:rPr lang="ru-RU" sz="1600" dirty="0"/>
              <a:t>, Технологии </a:t>
            </a:r>
            <a:r>
              <a:rPr lang="en-US" sz="1600" dirty="0"/>
              <a:t>PR</a:t>
            </a:r>
            <a:r>
              <a:rPr lang="ru-RU" sz="1600" dirty="0"/>
              <a:t>-мероприятий</a:t>
            </a:r>
          </a:p>
        </p:txBody>
      </p:sp>
      <p:pic>
        <p:nvPicPr>
          <p:cNvPr id="7" name="Picture 2" descr="http://www.raso.ru/system/userfiles/zemskay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068" y="1109947"/>
            <a:ext cx="2941638" cy="2980526"/>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739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2922" y="333492"/>
            <a:ext cx="7466313" cy="552122"/>
          </a:xfrm>
        </p:spPr>
        <p:txBody>
          <a:bodyPr>
            <a:noAutofit/>
          </a:bodyPr>
          <a:lstStyle/>
          <a:p>
            <a:pPr algn="l"/>
            <a:r>
              <a:rPr lang="ru-RU" sz="2800" b="1" dirty="0" smtClean="0">
                <a:solidFill>
                  <a:srgbClr val="0D62B2"/>
                </a:solidFill>
                <a:latin typeface="Trebuchet MS"/>
                <a:cs typeface="Trebuchet MS"/>
              </a:rPr>
              <a:t>Иванов Андрей Викторович</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67080" y="829573"/>
            <a:ext cx="4183833" cy="4278094"/>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Креативный директор Агентства </a:t>
            </a:r>
            <a:r>
              <a:rPr lang="ru-RU" sz="1600" dirty="0" err="1"/>
              <a:t>Креарт</a:t>
            </a:r>
            <a:r>
              <a:rPr lang="ru-RU" sz="1600" dirty="0"/>
              <a:t>, преподаватель  РЭУ им. Г.В. Плеханова, </a:t>
            </a:r>
            <a:r>
              <a:rPr lang="ru-RU" sz="1600" dirty="0" err="1"/>
              <a:t>РАНХиГС</a:t>
            </a:r>
            <a:r>
              <a:rPr lang="ru-RU" sz="1600" dirty="0"/>
              <a:t> при Президенте </a:t>
            </a:r>
            <a:r>
              <a:rPr lang="ru-RU" sz="1600" dirty="0" smtClean="0"/>
              <a:t>РФ</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Работал в компаниях: </a:t>
            </a:r>
            <a:r>
              <a:rPr lang="ru-RU" sz="1600" dirty="0" err="1"/>
              <a:t>Афрус</a:t>
            </a:r>
            <a:r>
              <a:rPr lang="ru-RU" sz="1600" dirty="0"/>
              <a:t>, Казино Рояль, Ирис, </a:t>
            </a:r>
            <a:r>
              <a:rPr lang="ru-RU" sz="1600" dirty="0" err="1"/>
              <a:t>Папиллонс</a:t>
            </a:r>
            <a:r>
              <a:rPr lang="ru-RU" sz="1600" dirty="0"/>
              <a:t>, </a:t>
            </a:r>
            <a:r>
              <a:rPr lang="ru-RU" sz="1600" dirty="0" err="1"/>
              <a:t>Гема</a:t>
            </a:r>
            <a:r>
              <a:rPr lang="ru-RU" sz="1600" dirty="0"/>
              <a:t> Моторс, Тинькофф. </a:t>
            </a:r>
          </a:p>
          <a:p>
            <a:pPr>
              <a:buClr>
                <a:schemeClr val="accent2"/>
              </a:buClr>
            </a:pPr>
            <a:endParaRPr lang="ru-RU" sz="1600" b="1" dirty="0" smtClean="0"/>
          </a:p>
          <a:p>
            <a:pPr>
              <a:buClr>
                <a:schemeClr val="accent2"/>
              </a:buClr>
            </a:pPr>
            <a:r>
              <a:rPr lang="ru-RU" sz="1600" b="1" dirty="0" smtClean="0"/>
              <a:t>Участвовал </a:t>
            </a:r>
            <a:r>
              <a:rPr lang="ru-RU" sz="1600" b="1" dirty="0"/>
              <a:t>в организации маркетинговых коммуникаций брендов: </a:t>
            </a:r>
            <a:r>
              <a:rPr lang="ru-RU" sz="1600" dirty="0" err="1"/>
              <a:t>ФармТэк</a:t>
            </a:r>
            <a:r>
              <a:rPr lang="ru-RU" sz="1600" dirty="0"/>
              <a:t> Дистрибьютор, </a:t>
            </a:r>
            <a:r>
              <a:rPr lang="ru-RU" sz="1600" dirty="0" err="1"/>
              <a:t>ФармаНэт</a:t>
            </a:r>
            <a:r>
              <a:rPr lang="ru-RU" sz="1600" dirty="0"/>
              <a:t>, Аэрофлот, Трансаэро, САХА Авиа; Х5 </a:t>
            </a:r>
            <a:r>
              <a:rPr lang="en-US" sz="1600" dirty="0"/>
              <a:t>Retail Group </a:t>
            </a:r>
            <a:r>
              <a:rPr lang="ru-RU" sz="1600" dirty="0"/>
              <a:t>Смоленский Пассаж, </a:t>
            </a:r>
            <a:r>
              <a:rPr lang="en-US" sz="1600" dirty="0"/>
              <a:t>BMW, Mercedes-Benz, Volkswagen,  Audi, Skoda </a:t>
            </a:r>
            <a:r>
              <a:rPr lang="ru-RU" sz="1600" dirty="0"/>
              <a:t>и др</a:t>
            </a:r>
            <a:r>
              <a:rPr lang="ru-RU" sz="1600" dirty="0" smtClean="0"/>
              <a:t>.</a:t>
            </a:r>
          </a:p>
          <a:p>
            <a:pPr>
              <a:buClr>
                <a:schemeClr val="accent2"/>
              </a:buClr>
            </a:pPr>
            <a:endParaRPr lang="ru-RU" sz="1600" dirty="0"/>
          </a:p>
          <a:p>
            <a:pPr>
              <a:buClr>
                <a:schemeClr val="accent2"/>
              </a:buClr>
            </a:pPr>
            <a:r>
              <a:rPr lang="ru-RU" sz="1600" b="1" dirty="0"/>
              <a:t>Дисциплина:</a:t>
            </a:r>
            <a:r>
              <a:rPr lang="ru-RU" sz="1600" dirty="0"/>
              <a:t> </a:t>
            </a:r>
            <a:r>
              <a:rPr lang="en-US" sz="1600" dirty="0"/>
              <a:t>Event-</a:t>
            </a:r>
            <a:r>
              <a:rPr lang="ru-RU" sz="1600" dirty="0"/>
              <a:t>маркетинг</a:t>
            </a:r>
          </a:p>
        </p:txBody>
      </p:sp>
      <p:pic>
        <p:nvPicPr>
          <p:cNvPr id="7" name="Picture 2" descr="D:\ГЛАГОЛЕВА АВ\Инф о преподавателях\Анкеты\Иванов фото.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50"/>
          <a:stretch/>
        </p:blipFill>
        <p:spPr bwMode="auto">
          <a:xfrm>
            <a:off x="4634821" y="885614"/>
            <a:ext cx="2300746" cy="276520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1659" y="2003305"/>
            <a:ext cx="2372563" cy="2373251"/>
          </a:xfrm>
          <a:prstGeom prst="roundRect">
            <a:avLst/>
          </a:prstGeom>
        </p:spPr>
      </p:pic>
    </p:spTree>
    <p:extLst>
      <p:ext uri="{BB962C8B-B14F-4D97-AF65-F5344CB8AC3E}">
        <p14:creationId xmlns:p14="http://schemas.microsoft.com/office/powerpoint/2010/main" val="3133854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Иванова Елена Анатольевна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19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112011"/>
            <a:ext cx="5185361" cy="2800767"/>
          </a:xfrm>
          <a:prstGeom prst="rect">
            <a:avLst/>
          </a:prstGeom>
          <a:noFill/>
        </p:spPr>
        <p:txBody>
          <a:bodyPr wrap="square" rtlCol="0">
            <a:spAutoFit/>
          </a:bodyPr>
          <a:lstStyle/>
          <a:p>
            <a:r>
              <a:rPr lang="ru-RU" sz="1600" b="1" dirty="0"/>
              <a:t>Ученая степень, звание: </a:t>
            </a:r>
            <a:r>
              <a:rPr lang="ru-RU" sz="1600" dirty="0"/>
              <a:t>кандидат философских наук, доцент</a:t>
            </a:r>
          </a:p>
          <a:p>
            <a:r>
              <a:rPr lang="ru-RU" sz="1600" dirty="0"/>
              <a:t>Место работы и должность в настоящее время: доцент кафедры массовых коммуникаций </a:t>
            </a:r>
            <a:r>
              <a:rPr lang="ru-RU" sz="1600" dirty="0" smtClean="0"/>
              <a:t>РУДН</a:t>
            </a:r>
          </a:p>
          <a:p>
            <a:endParaRPr lang="ru-RU" sz="1600" dirty="0"/>
          </a:p>
          <a:p>
            <a:r>
              <a:rPr lang="ru-RU" sz="1600" b="1" dirty="0"/>
              <a:t>Достижения: </a:t>
            </a:r>
            <a:r>
              <a:rPr lang="ru-RU" sz="1600" dirty="0"/>
              <a:t>Идеолог проекта «БЕЗ ВОДЫ». Стажировалась в Германии, работала в США, участник международных </a:t>
            </a:r>
            <a:r>
              <a:rPr lang="ru-RU" sz="1600" dirty="0" smtClean="0"/>
              <a:t>PR-проектов</a:t>
            </a:r>
          </a:p>
          <a:p>
            <a:endParaRPr lang="ru-RU" sz="1600" dirty="0"/>
          </a:p>
          <a:p>
            <a:r>
              <a:rPr lang="ru-RU" sz="1600" b="1" dirty="0"/>
              <a:t>Дисциплина: </a:t>
            </a:r>
            <a:r>
              <a:rPr lang="ru-RU" sz="1600" dirty="0"/>
              <a:t>Методы воздействия в массовых коммуникациях</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5187" t="38580" r="53818"/>
          <a:stretch/>
        </p:blipFill>
        <p:spPr>
          <a:xfrm>
            <a:off x="5822325" y="1112011"/>
            <a:ext cx="2915275" cy="2966880"/>
          </a:xfrm>
          <a:prstGeom prst="roundRect">
            <a:avLst/>
          </a:prstGeom>
          <a:ln w="57150">
            <a:solidFill>
              <a:schemeClr val="tx2"/>
            </a:solidFill>
          </a:ln>
        </p:spPr>
      </p:pic>
    </p:spTree>
    <p:extLst>
      <p:ext uri="{BB962C8B-B14F-4D97-AF65-F5344CB8AC3E}">
        <p14:creationId xmlns:p14="http://schemas.microsoft.com/office/powerpoint/2010/main" val="2257687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16914" t="15385" r="22370"/>
          <a:stretch/>
        </p:blipFill>
        <p:spPr>
          <a:xfrm>
            <a:off x="6840880" y="2207007"/>
            <a:ext cx="2163516" cy="2011084"/>
          </a:xfrm>
          <a:prstGeom prst="roundRect">
            <a:avLst/>
          </a:prstGeom>
        </p:spPr>
      </p:pic>
      <p:sp>
        <p:nvSpPr>
          <p:cNvPr id="2" name="Title 1"/>
          <p:cNvSpPr>
            <a:spLocks noGrp="1"/>
          </p:cNvSpPr>
          <p:nvPr>
            <p:ph type="ctrTitle"/>
          </p:nvPr>
        </p:nvSpPr>
        <p:spPr>
          <a:xfrm>
            <a:off x="217277" y="553512"/>
            <a:ext cx="7466313" cy="552122"/>
          </a:xfrm>
        </p:spPr>
        <p:txBody>
          <a:bodyPr>
            <a:noAutofit/>
          </a:bodyPr>
          <a:lstStyle/>
          <a:p>
            <a:pPr algn="l"/>
            <a:r>
              <a:rPr lang="ru-RU" sz="2800" b="1" dirty="0">
                <a:solidFill>
                  <a:srgbClr val="0D62B2"/>
                </a:solidFill>
                <a:latin typeface="Trebuchet MS"/>
                <a:cs typeface="Trebuchet MS"/>
              </a:rPr>
              <a:t>Трубникова Нина </a:t>
            </a:r>
            <a:r>
              <a:rPr lang="ru-RU" sz="2800" b="1" dirty="0" smtClean="0">
                <a:solidFill>
                  <a:srgbClr val="0D62B2"/>
                </a:solidFill>
                <a:latin typeface="Trebuchet MS"/>
                <a:cs typeface="Trebuchet MS"/>
              </a:rPr>
              <a:t>Вадимовна</a:t>
            </a:r>
            <a:r>
              <a:rPr lang="en-US" sz="2800" b="1" dirty="0" smtClean="0">
                <a:solidFill>
                  <a:srgbClr val="0D62B2"/>
                </a:solidFill>
                <a:latin typeface="Trebuchet MS"/>
                <a:cs typeface="Trebuchet MS"/>
              </a:rPr>
              <a:t/>
            </a:r>
            <a:br>
              <a:rPr lang="en-US" sz="2800" b="1" dirty="0" smtClean="0">
                <a:solidFill>
                  <a:srgbClr val="0D62B2"/>
                </a:solidFill>
                <a:latin typeface="Trebuchet MS"/>
                <a:cs typeface="Trebuchet MS"/>
              </a:rPr>
            </a:br>
            <a:r>
              <a:rPr lang="ru-RU" sz="2800" b="1" dirty="0" smtClean="0">
                <a:solidFill>
                  <a:srgbClr val="0D62B2"/>
                </a:solidFill>
                <a:latin typeface="Trebuchet MS"/>
                <a:cs typeface="Trebuchet MS"/>
              </a:rPr>
              <a:t> </a:t>
            </a: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0" y="1171103"/>
            <a:ext cx="5657247" cy="3046988"/>
          </a:xfrm>
          <a:prstGeom prst="rect">
            <a:avLst/>
          </a:prstGeom>
          <a:noFill/>
        </p:spPr>
        <p:txBody>
          <a:bodyPr wrap="square" rtlCol="0">
            <a:spAutoFit/>
          </a:bodyPr>
          <a:lstStyle/>
          <a:p>
            <a:r>
              <a:rPr lang="ru-RU" sz="1600" b="1" dirty="0"/>
              <a:t>Ученая степень, звание: </a:t>
            </a:r>
            <a:r>
              <a:rPr lang="ru-RU" sz="1600" dirty="0"/>
              <a:t>кандидат философских наук, доцент</a:t>
            </a:r>
          </a:p>
          <a:p>
            <a:r>
              <a:rPr lang="ru-RU" sz="1600" dirty="0"/>
              <a:t>Место работы и должность в настоящее время: руководитель программы «Реклама и связи с общественностью», </a:t>
            </a:r>
            <a:r>
              <a:rPr lang="ru-RU" sz="1600" dirty="0" err="1"/>
              <a:t>зав.кафедрой</a:t>
            </a:r>
            <a:r>
              <a:rPr lang="ru-RU" sz="1600" dirty="0"/>
              <a:t> рекламы и бизнес-коммуникаций ИМЭБ </a:t>
            </a:r>
            <a:r>
              <a:rPr lang="ru-RU" sz="1600" dirty="0" smtClean="0"/>
              <a:t>РУДН</a:t>
            </a:r>
          </a:p>
          <a:p>
            <a:endParaRPr lang="ru-RU" sz="1600" dirty="0"/>
          </a:p>
          <a:p>
            <a:r>
              <a:rPr lang="ru-RU" sz="1600" b="1" dirty="0"/>
              <a:t>Опыт работы и достижения: </a:t>
            </a:r>
            <a:r>
              <a:rPr lang="ru-RU" sz="1600" dirty="0"/>
              <a:t>член комиссии по профессиональному образованию Ассоциации коммуникационных агентств России, опыт работы в рекламном агентстве «ДМ-реклама»; </a:t>
            </a:r>
            <a:r>
              <a:rPr lang="ru-RU" sz="1600" dirty="0" smtClean="0"/>
              <a:t>СМИ</a:t>
            </a:r>
          </a:p>
          <a:p>
            <a:endParaRPr lang="ru-RU" sz="1600" dirty="0"/>
          </a:p>
          <a:p>
            <a:r>
              <a:rPr lang="ru-RU" sz="1600" b="1" dirty="0"/>
              <a:t>Дисциплины: </a:t>
            </a:r>
            <a:r>
              <a:rPr lang="ru-RU" sz="1600" dirty="0"/>
              <a:t>История рекламы и связей с общественностью, Рекламная деятельность, Введение в специальность</a:t>
            </a:r>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148" y="962712"/>
            <a:ext cx="1776126" cy="2667226"/>
          </a:xfrm>
          <a:prstGeom prst="round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43679"/>
            <a:ext cx="336776" cy="336776"/>
          </a:xfrm>
          <a:prstGeom prst="rect">
            <a:avLst/>
          </a:prstGeom>
        </p:spPr>
      </p:pic>
      <p:sp>
        <p:nvSpPr>
          <p:cNvPr id="6" name="TextBox 5"/>
          <p:cNvSpPr txBox="1"/>
          <p:nvPr/>
        </p:nvSpPr>
        <p:spPr>
          <a:xfrm>
            <a:off x="286467" y="4344250"/>
            <a:ext cx="6039987" cy="369332"/>
          </a:xfrm>
          <a:prstGeom prst="rect">
            <a:avLst/>
          </a:prstGeom>
          <a:noFill/>
        </p:spPr>
        <p:txBody>
          <a:bodyPr wrap="none" rtlCol="0">
            <a:spAutoFit/>
          </a:bodyPr>
          <a:lstStyle/>
          <a:p>
            <a:r>
              <a:rPr lang="en-US" dirty="0">
                <a:hlinkClick r:id="rId8"/>
              </a:rPr>
              <a:t>https://www.facebook.com/profile.php?id=100000479218546</a:t>
            </a:r>
            <a:endParaRPr lang="ru-RU" dirty="0"/>
          </a:p>
        </p:txBody>
      </p:sp>
    </p:spTree>
    <p:extLst>
      <p:ext uri="{BB962C8B-B14F-4D97-AF65-F5344CB8AC3E}">
        <p14:creationId xmlns:p14="http://schemas.microsoft.com/office/powerpoint/2010/main" val="3563440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394970"/>
            <a:ext cx="7466313" cy="552122"/>
          </a:xfrm>
        </p:spPr>
        <p:txBody>
          <a:bodyPr>
            <a:noAutofit/>
          </a:bodyPr>
          <a:lstStyle/>
          <a:p>
            <a:pPr algn="l"/>
            <a:r>
              <a:rPr lang="ru-RU" sz="2800" b="1" dirty="0">
                <a:solidFill>
                  <a:srgbClr val="0D62B2"/>
                </a:solidFill>
                <a:latin typeface="Trebuchet MS"/>
                <a:cs typeface="Trebuchet MS"/>
              </a:rPr>
              <a:t>Кармина Наталья Владиславовна</a:t>
            </a:r>
            <a:endParaRPr lang="en-US" sz="2200" b="1" dirty="0">
              <a:solidFill>
                <a:srgbClr val="0D62B2"/>
              </a:solidFill>
              <a:latin typeface="Trebuchet MS"/>
              <a:cs typeface="Trebuchet MS"/>
            </a:endParaRPr>
          </a:p>
        </p:txBody>
      </p:sp>
      <p:sp>
        <p:nvSpPr>
          <p:cNvPr id="10" name="TextBox 9"/>
          <p:cNvSpPr txBox="1"/>
          <p:nvPr/>
        </p:nvSpPr>
        <p:spPr>
          <a:xfrm>
            <a:off x="217277" y="1245567"/>
            <a:ext cx="5657247" cy="2800767"/>
          </a:xfrm>
          <a:prstGeom prst="rect">
            <a:avLst/>
          </a:prstGeom>
          <a:noFill/>
        </p:spPr>
        <p:txBody>
          <a:bodyPr wrap="square" rtlCol="0">
            <a:spAutoFit/>
          </a:bodyPr>
          <a:lstStyle/>
          <a:p>
            <a:pPr>
              <a:buClr>
                <a:schemeClr val="accent2"/>
              </a:buClr>
            </a:pPr>
            <a:r>
              <a:rPr lang="ru-RU" sz="1600" b="1" dirty="0"/>
              <a:t>Ученая степень, звание: </a:t>
            </a:r>
            <a:r>
              <a:rPr lang="ru-RU" sz="1600" dirty="0"/>
              <a:t>кандидат экономических наук</a:t>
            </a:r>
          </a:p>
          <a:p>
            <a:pPr>
              <a:buClr>
                <a:schemeClr val="accent2"/>
              </a:buClr>
            </a:pPr>
            <a:r>
              <a:rPr lang="ru-RU" sz="1600" dirty="0"/>
              <a:t>Место работы и должность в настоящее время: директор по маркетингу </a:t>
            </a:r>
            <a:r>
              <a:rPr lang="en-US" sz="1600" dirty="0" smtClean="0"/>
              <a:t>TCFC</a:t>
            </a:r>
            <a:endParaRPr lang="ru-RU" sz="1600" dirty="0" smtClean="0"/>
          </a:p>
          <a:p>
            <a:pPr>
              <a:buClr>
                <a:schemeClr val="accent2"/>
              </a:buClr>
            </a:pPr>
            <a:endParaRPr lang="en-US" sz="1600" dirty="0"/>
          </a:p>
          <a:p>
            <a:pPr>
              <a:buClr>
                <a:schemeClr val="accent2"/>
              </a:buClr>
            </a:pPr>
            <a:r>
              <a:rPr lang="ru-RU" sz="1600" b="1" dirty="0"/>
              <a:t>Опыт работы и достижения:</a:t>
            </a:r>
          </a:p>
          <a:p>
            <a:pPr>
              <a:buClr>
                <a:schemeClr val="accent2"/>
              </a:buClr>
            </a:pPr>
            <a:r>
              <a:rPr lang="ru-RU" sz="1600" dirty="0"/>
              <a:t>Консультант-практик с двадцатилетним успешным опытом работы на руководящих должностях крупнейших российских компаний: Рычал-СУ, Мясницкий ряд, </a:t>
            </a:r>
            <a:r>
              <a:rPr lang="ru-RU" sz="1600" dirty="0" err="1"/>
              <a:t>Лудинг</a:t>
            </a:r>
            <a:r>
              <a:rPr lang="ru-RU" sz="1600" dirty="0"/>
              <a:t>, </a:t>
            </a:r>
            <a:r>
              <a:rPr lang="ru-RU" sz="1600" dirty="0" err="1"/>
              <a:t>Диксис</a:t>
            </a:r>
            <a:r>
              <a:rPr lang="ru-RU" sz="1600" dirty="0"/>
              <a:t>, </a:t>
            </a:r>
            <a:r>
              <a:rPr lang="ru-RU" sz="1600" dirty="0" err="1"/>
              <a:t>Фруже</a:t>
            </a:r>
            <a:r>
              <a:rPr lang="ru-RU" sz="1600" dirty="0"/>
              <a:t>, Быстров</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a:t>Управление потребительскими ожиданиями</a:t>
            </a:r>
          </a:p>
        </p:txBody>
      </p:sp>
      <p:pic>
        <p:nvPicPr>
          <p:cNvPr id="11" name="Объект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177" y="1060055"/>
            <a:ext cx="2113700" cy="3171790"/>
          </a:xfrm>
          <a:prstGeom prst="roundRect">
            <a:avLst/>
          </a:prstGeom>
          <a:ln w="57150">
            <a:solidFill>
              <a:schemeClr val="tx2"/>
            </a:solidFill>
          </a:ln>
        </p:spPr>
      </p:pic>
    </p:spTree>
    <p:extLst>
      <p:ext uri="{BB962C8B-B14F-4D97-AF65-F5344CB8AC3E}">
        <p14:creationId xmlns:p14="http://schemas.microsoft.com/office/powerpoint/2010/main" val="3915156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965" y="460752"/>
            <a:ext cx="7466313" cy="552122"/>
          </a:xfrm>
        </p:spPr>
        <p:txBody>
          <a:bodyPr>
            <a:noAutofit/>
          </a:bodyPr>
          <a:lstStyle/>
          <a:p>
            <a:pPr algn="l"/>
            <a:r>
              <a:rPr lang="ru-RU" sz="2600" b="1" dirty="0" err="1">
                <a:solidFill>
                  <a:srgbClr val="0D62B2"/>
                </a:solidFill>
                <a:latin typeface="Trebuchet MS"/>
                <a:cs typeface="Trebuchet MS"/>
              </a:rPr>
              <a:t>Кирейченко</a:t>
            </a:r>
            <a:r>
              <a:rPr lang="ru-RU" sz="2600" b="1" dirty="0">
                <a:solidFill>
                  <a:srgbClr val="0D62B2"/>
                </a:solidFill>
                <a:latin typeface="Trebuchet MS"/>
                <a:cs typeface="Trebuchet MS"/>
              </a:rPr>
              <a:t> Виктория Владимировна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90965" y="1728888"/>
            <a:ext cx="5657247" cy="1815882"/>
          </a:xfrm>
          <a:prstGeom prst="rect">
            <a:avLst/>
          </a:prstGeom>
          <a:noFill/>
        </p:spPr>
        <p:txBody>
          <a:bodyPr wrap="square" rtlCol="0">
            <a:spAutoFit/>
          </a:bodyPr>
          <a:lstStyle/>
          <a:p>
            <a:r>
              <a:rPr lang="ru-RU" sz="1600" b="1" dirty="0"/>
              <a:t>Место работы в настоящее время:</a:t>
            </a:r>
            <a:r>
              <a:rPr lang="en-US" sz="1600" dirty="0"/>
              <a:t> </a:t>
            </a:r>
            <a:r>
              <a:rPr lang="ru-RU" sz="1600" dirty="0" smtClean="0"/>
              <a:t> </a:t>
            </a:r>
            <a:r>
              <a:rPr lang="en-US" sz="1600" dirty="0" smtClean="0"/>
              <a:t>Senior strategic planner</a:t>
            </a:r>
            <a:endParaRPr lang="ru-RU" sz="1600" dirty="0" smtClean="0"/>
          </a:p>
          <a:p>
            <a:endParaRPr lang="ru-RU" sz="1600" dirty="0"/>
          </a:p>
          <a:p>
            <a:r>
              <a:rPr lang="ru-RU" sz="1600" b="1" dirty="0"/>
              <a:t>Опыт работы:</a:t>
            </a:r>
          </a:p>
          <a:p>
            <a:r>
              <a:rPr lang="en-US" sz="1600" dirty="0"/>
              <a:t>MILK Creative Agency</a:t>
            </a:r>
            <a:r>
              <a:rPr lang="ru-RU" sz="1600" dirty="0"/>
              <a:t>, </a:t>
            </a:r>
            <a:r>
              <a:rPr lang="en-US" sz="1600" dirty="0" err="1"/>
              <a:t>Sorec</a:t>
            </a:r>
            <a:r>
              <a:rPr lang="en-US" sz="1600" dirty="0"/>
              <a:t>-Media</a:t>
            </a:r>
            <a:r>
              <a:rPr lang="ru-RU" sz="1600" dirty="0"/>
              <a:t>, </a:t>
            </a:r>
            <a:r>
              <a:rPr lang="en-US" sz="1600" dirty="0"/>
              <a:t>Leo </a:t>
            </a:r>
            <a:r>
              <a:rPr lang="en-US" sz="1600" dirty="0" smtClean="0"/>
              <a:t>Burnett, </a:t>
            </a:r>
            <a:r>
              <a:rPr lang="en-US" sz="1600" dirty="0" err="1" smtClean="0"/>
              <a:t>Dentsu</a:t>
            </a:r>
            <a:r>
              <a:rPr lang="en-US" sz="1600" dirty="0" smtClean="0"/>
              <a:t> Media, Signal by ONY</a:t>
            </a:r>
            <a:endParaRPr lang="ru-RU" sz="1600" dirty="0" smtClean="0"/>
          </a:p>
          <a:p>
            <a:endParaRPr lang="ru-RU" sz="1600" dirty="0"/>
          </a:p>
          <a:p>
            <a:r>
              <a:rPr lang="ru-RU" sz="1600" b="1" dirty="0"/>
              <a:t>Дисциплина: </a:t>
            </a:r>
            <a:r>
              <a:rPr lang="ru-RU" sz="1600" dirty="0" smtClean="0"/>
              <a:t>Креативные </a:t>
            </a:r>
            <a:r>
              <a:rPr lang="ru-RU" sz="1600" dirty="0"/>
              <a:t>стратегии, </a:t>
            </a:r>
            <a:r>
              <a:rPr lang="ru-RU" sz="1600" dirty="0" err="1"/>
              <a:t>нейминг</a:t>
            </a:r>
            <a:endParaRPr lang="ru-RU"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660" y="980182"/>
            <a:ext cx="3168848" cy="3168848"/>
          </a:xfrm>
          <a:prstGeom prst="roundRect">
            <a:avLst/>
          </a:prstGeom>
          <a:ln w="57150">
            <a:solidFill>
              <a:schemeClr val="tx2"/>
            </a:solidFill>
          </a:ln>
        </p:spPr>
      </p:pic>
    </p:spTree>
    <p:extLst>
      <p:ext uri="{BB962C8B-B14F-4D97-AF65-F5344CB8AC3E}">
        <p14:creationId xmlns:p14="http://schemas.microsoft.com/office/powerpoint/2010/main" val="234674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460752"/>
            <a:ext cx="7466313" cy="552122"/>
          </a:xfrm>
        </p:spPr>
        <p:txBody>
          <a:bodyPr>
            <a:noAutofit/>
          </a:bodyPr>
          <a:lstStyle/>
          <a:p>
            <a:pPr algn="l"/>
            <a:r>
              <a:rPr lang="ru-RU" sz="2800" b="1" dirty="0">
                <a:solidFill>
                  <a:srgbClr val="0D62B2"/>
                </a:solidFill>
                <a:latin typeface="Trebuchet MS"/>
                <a:cs typeface="Trebuchet MS"/>
              </a:rPr>
              <a:t>Кирина Наталья Юрьевна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499591"/>
            <a:ext cx="5657247" cy="2062103"/>
          </a:xfrm>
          <a:prstGeom prst="rect">
            <a:avLst/>
          </a:prstGeom>
          <a:noFill/>
        </p:spPr>
        <p:txBody>
          <a:bodyPr wrap="square" rtlCol="0">
            <a:spAutoFit/>
          </a:bodyPr>
          <a:lstStyle/>
          <a:p>
            <a:r>
              <a:rPr lang="ru-RU" sz="1600" b="1" dirty="0"/>
              <a:t>Место работы и должность в настоящее время: </a:t>
            </a:r>
            <a:r>
              <a:rPr lang="ru-RU" sz="1600" dirty="0"/>
              <a:t>преподаватель ГБПОУ ПК им. Н.Н. </a:t>
            </a:r>
            <a:r>
              <a:rPr lang="ru-RU" sz="1600" dirty="0" err="1"/>
              <a:t>Годовикова</a:t>
            </a:r>
            <a:r>
              <a:rPr lang="ru-RU" sz="1600" dirty="0"/>
              <a:t> </a:t>
            </a:r>
            <a:endParaRPr lang="ru-RU" sz="1600" dirty="0" smtClean="0"/>
          </a:p>
          <a:p>
            <a:endParaRPr lang="ru-RU" sz="1600" dirty="0"/>
          </a:p>
          <a:p>
            <a:r>
              <a:rPr lang="ru-RU" sz="1600" b="1" dirty="0"/>
              <a:t>Опыт работы и достижения: </a:t>
            </a:r>
            <a:r>
              <a:rPr lang="ru-RU" sz="1600" dirty="0"/>
              <a:t>Член Союза дизайнеров России. В 2013 году стала лауреатом международного конкурса в номинации </a:t>
            </a:r>
            <a:r>
              <a:rPr lang="ru-RU" sz="1600" dirty="0" smtClean="0"/>
              <a:t>«Графический дизайн»</a:t>
            </a:r>
          </a:p>
          <a:p>
            <a:endParaRPr lang="ru-RU" sz="1600" dirty="0"/>
          </a:p>
          <a:p>
            <a:r>
              <a:rPr lang="ru-RU" sz="1600" b="1" dirty="0"/>
              <a:t>Дисциплина: </a:t>
            </a:r>
            <a:r>
              <a:rPr lang="ru-RU" sz="1600" dirty="0"/>
              <a:t>Технология создания рекламного образа</a:t>
            </a:r>
          </a:p>
        </p:txBody>
      </p:sp>
      <p:pic>
        <p:nvPicPr>
          <p:cNvPr id="7" name="Picture 2" descr="http://www.rsl.ru/dataphotos/e/ee/ee5dd8a5dc1e6aff46d3ffcdfbf36f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883" y="1357609"/>
            <a:ext cx="2592288" cy="2592288"/>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21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460752"/>
            <a:ext cx="7466313" cy="552122"/>
          </a:xfrm>
        </p:spPr>
        <p:txBody>
          <a:bodyPr>
            <a:noAutofit/>
          </a:bodyPr>
          <a:lstStyle/>
          <a:p>
            <a:pPr algn="l"/>
            <a:r>
              <a:rPr lang="ru-RU" sz="2800" b="1" dirty="0" smtClean="0">
                <a:solidFill>
                  <a:srgbClr val="0D62B2"/>
                </a:solidFill>
                <a:latin typeface="Trebuchet MS"/>
                <a:cs typeface="Trebuchet MS"/>
              </a:rPr>
              <a:t>Ковалева Катерина</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71783" y="947532"/>
            <a:ext cx="4141952" cy="3293209"/>
          </a:xfrm>
          <a:prstGeom prst="rect">
            <a:avLst/>
          </a:prstGeom>
          <a:noFill/>
        </p:spPr>
        <p:txBody>
          <a:bodyPr wrap="square" rtlCol="0">
            <a:spAutoFit/>
          </a:bodyPr>
          <a:lstStyle/>
          <a:p>
            <a:r>
              <a:rPr lang="ru-RU" sz="1600" b="1" dirty="0"/>
              <a:t>Место работы и должность в настоящее время: </a:t>
            </a:r>
            <a:r>
              <a:rPr lang="ru-RU" sz="1600" dirty="0"/>
              <a:t>креативный консультант</a:t>
            </a:r>
            <a:r>
              <a:rPr lang="ru-RU" sz="1600" dirty="0" smtClean="0"/>
              <a:t>,</a:t>
            </a:r>
            <a:r>
              <a:rPr lang="ru-RU" sz="1600" dirty="0"/>
              <a:t> креативный директор, копирайтер, </a:t>
            </a:r>
            <a:r>
              <a:rPr lang="ru-RU" sz="1600" dirty="0" smtClean="0"/>
              <a:t>сценарист партнер </a:t>
            </a:r>
            <a:r>
              <a:rPr lang="ru-RU" sz="1600" dirty="0" err="1"/>
              <a:t>Kovalev</a:t>
            </a:r>
            <a:r>
              <a:rPr lang="ru-RU" sz="1600" dirty="0"/>
              <a:t> </a:t>
            </a:r>
            <a:r>
              <a:rPr lang="ru-RU" sz="1600" dirty="0" err="1"/>
              <a:t>ldeas</a:t>
            </a:r>
            <a:r>
              <a:rPr lang="ru-RU" sz="1600" dirty="0"/>
              <a:t> </a:t>
            </a:r>
            <a:endParaRPr lang="ru-RU" sz="1600" dirty="0" smtClean="0"/>
          </a:p>
          <a:p>
            <a:endParaRPr lang="ru-RU" sz="1600" dirty="0"/>
          </a:p>
          <a:p>
            <a:r>
              <a:rPr lang="ru-RU" sz="1600" b="1" dirty="0" smtClean="0"/>
              <a:t>Дисциплина</a:t>
            </a:r>
            <a:r>
              <a:rPr lang="ru-RU" sz="1600" b="1" dirty="0"/>
              <a:t>: </a:t>
            </a:r>
            <a:r>
              <a:rPr lang="ru-RU" sz="1600" dirty="0" smtClean="0"/>
              <a:t>Креатив в рекламе</a:t>
            </a:r>
          </a:p>
          <a:p>
            <a:endParaRPr lang="en-US" sz="1600" dirty="0" smtClean="0"/>
          </a:p>
          <a:p>
            <a:endParaRPr lang="en-US" sz="1600" dirty="0"/>
          </a:p>
          <a:p>
            <a:endParaRPr lang="en-US" sz="1600" dirty="0"/>
          </a:p>
          <a:p>
            <a:r>
              <a:rPr lang="ru-RU" sz="1600" dirty="0" smtClean="0"/>
              <a:t>        </a:t>
            </a:r>
            <a:r>
              <a:rPr lang="en-US" sz="1600" dirty="0" smtClean="0"/>
              <a:t>@</a:t>
            </a:r>
            <a:r>
              <a:rPr lang="en-US" sz="1600" dirty="0" err="1" smtClean="0"/>
              <a:t>danetdanet</a:t>
            </a:r>
            <a:endParaRPr lang="en-US" sz="1600" dirty="0" smtClean="0"/>
          </a:p>
          <a:p>
            <a:endParaRPr lang="en-US" sz="1600" dirty="0"/>
          </a:p>
          <a:p>
            <a:r>
              <a:rPr lang="en-US" sz="1600" dirty="0" smtClean="0"/>
              <a:t>        </a:t>
            </a:r>
            <a:r>
              <a:rPr lang="en-US" sz="1600" dirty="0">
                <a:hlinkClick r:id="rId5"/>
              </a:rPr>
              <a:t>https://www.facebook.com/kkovaleva</a:t>
            </a:r>
            <a:endParaRPr lang="en-US" sz="1600" dirty="0"/>
          </a:p>
          <a:p>
            <a:endParaRPr lang="ru-RU" sz="1600"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390" y="947532"/>
            <a:ext cx="2414188" cy="2414188"/>
          </a:xfrm>
          <a:prstGeom prst="round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04" y="3173342"/>
            <a:ext cx="260101" cy="260029"/>
          </a:xfrm>
          <a:prstGeom prst="rect">
            <a:avLst/>
          </a:prstGeom>
        </p:spPr>
      </p:pic>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067" y="3667822"/>
            <a:ext cx="336776" cy="336776"/>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1864" y="2283281"/>
            <a:ext cx="2550185" cy="2040149"/>
          </a:xfrm>
          <a:prstGeom prst="roundRect">
            <a:avLst/>
          </a:prstGeom>
        </p:spPr>
      </p:pic>
    </p:spTree>
    <p:extLst>
      <p:ext uri="{BB962C8B-B14F-4D97-AF65-F5344CB8AC3E}">
        <p14:creationId xmlns:p14="http://schemas.microsoft.com/office/powerpoint/2010/main" val="1194753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333492"/>
            <a:ext cx="7466313" cy="552122"/>
          </a:xfrm>
        </p:spPr>
        <p:txBody>
          <a:bodyPr>
            <a:noAutofit/>
          </a:bodyPr>
          <a:lstStyle/>
          <a:p>
            <a:pPr algn="l"/>
            <a:r>
              <a:rPr lang="ru-RU" sz="2800" b="1" dirty="0" err="1">
                <a:solidFill>
                  <a:srgbClr val="0D62B2"/>
                </a:solidFill>
                <a:latin typeface="Trebuchet MS"/>
                <a:cs typeface="Trebuchet MS"/>
              </a:rPr>
              <a:t>Кривохижа</a:t>
            </a:r>
            <a:r>
              <a:rPr lang="ru-RU" sz="2800" b="1" dirty="0">
                <a:solidFill>
                  <a:srgbClr val="0D62B2"/>
                </a:solidFill>
                <a:latin typeface="Trebuchet MS"/>
                <a:cs typeface="Trebuchet MS"/>
              </a:rPr>
              <a:t> Виктор Васильевич</a:t>
            </a:r>
            <a:endParaRPr lang="en-US" sz="2200" b="1" dirty="0">
              <a:solidFill>
                <a:srgbClr val="0D62B2"/>
              </a:solidFill>
              <a:latin typeface="Trebuchet MS"/>
              <a:cs typeface="Trebuchet MS"/>
            </a:endParaRPr>
          </a:p>
        </p:txBody>
      </p:sp>
      <p:sp>
        <p:nvSpPr>
          <p:cNvPr id="10" name="TextBox 9"/>
          <p:cNvSpPr txBox="1"/>
          <p:nvPr/>
        </p:nvSpPr>
        <p:spPr>
          <a:xfrm>
            <a:off x="217277" y="1612302"/>
            <a:ext cx="5657247" cy="2062103"/>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управляющий партнер трейд-маркетинговой компании </a:t>
            </a:r>
            <a:r>
              <a:rPr lang="ru-RU" sz="1600" dirty="0" smtClean="0"/>
              <a:t>NMT</a:t>
            </a:r>
          </a:p>
          <a:p>
            <a:pPr>
              <a:buClr>
                <a:schemeClr val="accent2"/>
              </a:buClr>
            </a:pPr>
            <a:endParaRPr lang="ru-RU" sz="1600" b="1" dirty="0"/>
          </a:p>
          <a:p>
            <a:pPr>
              <a:buClr>
                <a:schemeClr val="accent2"/>
              </a:buClr>
            </a:pPr>
            <a:r>
              <a:rPr lang="ru-RU" sz="1600" b="1" dirty="0"/>
              <a:t>Опыт работы и достижения:</a:t>
            </a:r>
          </a:p>
          <a:p>
            <a:pPr>
              <a:buClr>
                <a:schemeClr val="accent2"/>
              </a:buClr>
            </a:pPr>
            <a:r>
              <a:rPr lang="ru-RU" sz="1600" dirty="0"/>
              <a:t>Сопредседатель комитета по образованию Российской ассоциации маркетинговых услуг (РАМУ</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a:t>Клиентский сервис</a:t>
            </a:r>
          </a:p>
        </p:txBody>
      </p:sp>
      <p:pic>
        <p:nvPicPr>
          <p:cNvPr id="11" name="Объект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343" y="1082116"/>
            <a:ext cx="3105975" cy="3105975"/>
          </a:xfrm>
          <a:prstGeom prst="roundRect">
            <a:avLst/>
          </a:prstGeom>
          <a:ln w="57150">
            <a:solidFill>
              <a:schemeClr val="tx2"/>
            </a:solidFill>
          </a:ln>
        </p:spPr>
      </p:pic>
    </p:spTree>
    <p:extLst>
      <p:ext uri="{BB962C8B-B14F-4D97-AF65-F5344CB8AC3E}">
        <p14:creationId xmlns:p14="http://schemas.microsoft.com/office/powerpoint/2010/main" val="2360300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itle 1"/>
          <p:cNvSpPr>
            <a:spLocks noGrp="1"/>
          </p:cNvSpPr>
          <p:nvPr>
            <p:ph type="ctrTitle"/>
          </p:nvPr>
        </p:nvSpPr>
        <p:spPr>
          <a:xfrm>
            <a:off x="217277" y="340405"/>
            <a:ext cx="7466313" cy="552122"/>
          </a:xfrm>
        </p:spPr>
        <p:txBody>
          <a:bodyPr>
            <a:noAutofit/>
          </a:bodyPr>
          <a:lstStyle/>
          <a:p>
            <a:pPr algn="l"/>
            <a:r>
              <a:rPr lang="ru-RU" sz="2800" b="1" dirty="0">
                <a:solidFill>
                  <a:srgbClr val="0D62B2"/>
                </a:solidFill>
                <a:latin typeface="Trebuchet MS"/>
                <a:cs typeface="Trebuchet MS"/>
              </a:rPr>
              <a:t>Крылова Анна Владимировна</a:t>
            </a:r>
          </a:p>
        </p:txBody>
      </p:sp>
      <p:sp>
        <p:nvSpPr>
          <p:cNvPr id="12" name="TextBox 11"/>
          <p:cNvSpPr txBox="1"/>
          <p:nvPr/>
        </p:nvSpPr>
        <p:spPr>
          <a:xfrm>
            <a:off x="276485" y="1065704"/>
            <a:ext cx="5657247" cy="3539430"/>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начальник управления по работе с инвесторами ПАО «Финансовая группа БУДУЩЕЕ</a:t>
            </a:r>
            <a:r>
              <a:rPr lang="ru-RU" sz="1600" dirty="0" smtClean="0"/>
              <a:t>»</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Начальник Управления по работе с инвесторами ПАО «</a:t>
            </a:r>
            <a:r>
              <a:rPr lang="ru-RU" sz="1600" dirty="0" err="1"/>
              <a:t>Квадра</a:t>
            </a:r>
            <a:r>
              <a:rPr lang="ru-RU" sz="1600" dirty="0"/>
              <a:t>»; начальник отдела по работе с акционерами ОАО «Ленэнерго»; главный специалист отдела по работе с инвесторами ОАО «МОЭСК</a:t>
            </a:r>
            <a:r>
              <a:rPr lang="ru-RU" sz="1600" dirty="0" smtClean="0"/>
              <a:t>».</a:t>
            </a:r>
            <a:endParaRPr lang="ru-RU" sz="1600" dirty="0"/>
          </a:p>
          <a:p>
            <a:pPr>
              <a:buClr>
                <a:schemeClr val="accent2"/>
              </a:buClr>
            </a:pPr>
            <a:r>
              <a:rPr lang="ru-RU" sz="1600" dirty="0"/>
              <a:t>В 2010 году проходила обучение в New </a:t>
            </a:r>
            <a:r>
              <a:rPr lang="ru-RU" sz="1600" dirty="0" err="1"/>
              <a:t>York</a:t>
            </a:r>
            <a:r>
              <a:rPr lang="ru-RU" sz="1600" dirty="0"/>
              <a:t> </a:t>
            </a:r>
            <a:r>
              <a:rPr lang="ru-RU" sz="1600" dirty="0" err="1"/>
              <a:t>University</a:t>
            </a:r>
            <a:r>
              <a:rPr lang="ru-RU" sz="1600" dirty="0"/>
              <a:t>, </a:t>
            </a:r>
            <a:r>
              <a:rPr lang="ru-RU" sz="1600" dirty="0" err="1"/>
              <a:t>School</a:t>
            </a:r>
            <a:r>
              <a:rPr lang="ru-RU" sz="1600" dirty="0"/>
              <a:t> </a:t>
            </a:r>
            <a:r>
              <a:rPr lang="ru-RU" sz="1600" dirty="0" err="1"/>
              <a:t>of</a:t>
            </a:r>
            <a:r>
              <a:rPr lang="ru-RU" sz="1600" dirty="0"/>
              <a:t> </a:t>
            </a:r>
            <a:r>
              <a:rPr lang="ru-RU" sz="1600" dirty="0" err="1"/>
              <a:t>Continuing</a:t>
            </a:r>
            <a:r>
              <a:rPr lang="ru-RU" sz="1600" dirty="0"/>
              <a:t> </a:t>
            </a:r>
            <a:r>
              <a:rPr lang="ru-RU" sz="1600" dirty="0" err="1"/>
              <a:t>and</a:t>
            </a:r>
            <a:r>
              <a:rPr lang="ru-RU" sz="1600" dirty="0"/>
              <a:t> </a:t>
            </a:r>
            <a:r>
              <a:rPr lang="ru-RU" sz="1600" dirty="0" err="1"/>
              <a:t>Professional</a:t>
            </a:r>
            <a:r>
              <a:rPr lang="ru-RU" sz="1600" dirty="0"/>
              <a:t> </a:t>
            </a:r>
            <a:r>
              <a:rPr lang="ru-RU" sz="1600" dirty="0" err="1"/>
              <a:t>Education</a:t>
            </a:r>
            <a:r>
              <a:rPr lang="ru-RU" sz="1600" dirty="0"/>
              <a:t>, </a:t>
            </a:r>
            <a:r>
              <a:rPr lang="ru-RU" sz="1600" dirty="0" err="1"/>
              <a:t>Investor</a:t>
            </a:r>
            <a:r>
              <a:rPr lang="ru-RU" sz="1600" dirty="0"/>
              <a:t> </a:t>
            </a:r>
            <a:r>
              <a:rPr lang="ru-RU" sz="1600" dirty="0" err="1"/>
              <a:t>Relations</a:t>
            </a:r>
            <a:r>
              <a:rPr lang="ru-RU" sz="1600" dirty="0"/>
              <a:t> </a:t>
            </a:r>
            <a:r>
              <a:rPr lang="ru-RU" sz="1600" dirty="0" err="1"/>
              <a:t>Certificate</a:t>
            </a:r>
            <a:r>
              <a:rPr lang="ru-RU" sz="1600" dirty="0"/>
              <a:t> </a:t>
            </a:r>
            <a:r>
              <a:rPr lang="ru-RU" sz="1600" dirty="0" err="1"/>
              <a:t>Program</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a:t>Технологии </a:t>
            </a:r>
            <a:r>
              <a:rPr lang="en-US" sz="1600" dirty="0"/>
              <a:t>Investor Relations</a:t>
            </a:r>
            <a:endParaRPr lang="ru-RU" sz="1600" dirty="0"/>
          </a:p>
        </p:txBody>
      </p:sp>
      <p:pic>
        <p:nvPicPr>
          <p:cNvPr id="13" name="Picture 2" descr="http://www.ir-russia.ru/news/IROs-recommend-business-literature-issue1-20140609/img/Krylov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7826" y="1065704"/>
            <a:ext cx="2028402" cy="3012948"/>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11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991" y="939459"/>
            <a:ext cx="2201899" cy="2201899"/>
          </a:xfrm>
          <a:prstGeom prst="roundRect">
            <a:avLst/>
          </a:prstGeom>
        </p:spPr>
      </p:pic>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Кузнецова Евгения Алексеевна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124101"/>
            <a:ext cx="5657247" cy="3293209"/>
          </a:xfrm>
          <a:prstGeom prst="rect">
            <a:avLst/>
          </a:prstGeom>
          <a:noFill/>
        </p:spPr>
        <p:txBody>
          <a:bodyPr wrap="square" rtlCol="0">
            <a:spAutoFit/>
          </a:bodyPr>
          <a:lstStyle/>
          <a:p>
            <a:r>
              <a:rPr lang="ru-RU" sz="1600" b="1" dirty="0"/>
              <a:t>Место работы в настоящее время: </a:t>
            </a:r>
            <a:r>
              <a:rPr lang="ru-RU" sz="1600" dirty="0"/>
              <a:t>доцент кафедры Рекламы и </a:t>
            </a:r>
            <a:r>
              <a:rPr lang="ru-RU" sz="1600" dirty="0" smtClean="0"/>
              <a:t>бизнес-коммуникаций</a:t>
            </a:r>
          </a:p>
          <a:p>
            <a:endParaRPr lang="ru-RU" sz="1600" dirty="0"/>
          </a:p>
          <a:p>
            <a:r>
              <a:rPr lang="ru-RU" sz="1600" b="1" dirty="0"/>
              <a:t>Опыт работы: </a:t>
            </a:r>
            <a:r>
              <a:rPr lang="ru-RU" sz="1600" dirty="0"/>
              <a:t>участвовала в проведении мероприятий различного уровня от региональных до международных. Руководитель коммуникационного направления Исполнительной дирекции Российской Ассоциации по связям с общественностью, доцент Кафедры Рекламы и связей с общественностью Алтайского государственного университета. Автор более 30 научных и учебно-методических работ</a:t>
            </a:r>
            <a:r>
              <a:rPr lang="ru-RU" sz="1600" dirty="0" smtClean="0"/>
              <a:t>.</a:t>
            </a:r>
          </a:p>
          <a:p>
            <a:endParaRPr lang="ru-RU" sz="1600" dirty="0"/>
          </a:p>
          <a:p>
            <a:r>
              <a:rPr lang="ru-RU" sz="1600" b="1" dirty="0"/>
              <a:t>Дисциплины: </a:t>
            </a:r>
            <a:r>
              <a:rPr lang="ru-RU" sz="1600" dirty="0"/>
              <a:t>Риторика, Основы интегрированных коммуникаций в PR, Копирайтинг в PR, Копирайтинг в рекламе</a:t>
            </a: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0615" y="1886763"/>
            <a:ext cx="1834025" cy="250918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814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Кузнецова Марианна </a:t>
            </a:r>
            <a:r>
              <a:rPr lang="ru-RU" sz="2800" b="1" dirty="0" err="1" smtClean="0">
                <a:solidFill>
                  <a:srgbClr val="0D62B2"/>
                </a:solidFill>
                <a:latin typeface="Trebuchet MS"/>
                <a:cs typeface="Trebuchet MS"/>
              </a:rPr>
              <a:t>Вячеславна</a:t>
            </a:r>
            <a:r>
              <a:rPr lang="ru-RU" sz="2800" b="1" dirty="0" smtClean="0">
                <a:solidFill>
                  <a:srgbClr val="0D62B2"/>
                </a:solidFill>
                <a:latin typeface="Trebuchet MS"/>
                <a:cs typeface="Trebuchet MS"/>
              </a:rPr>
              <a:t>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163750"/>
            <a:ext cx="5657247" cy="3046988"/>
          </a:xfrm>
          <a:prstGeom prst="rect">
            <a:avLst/>
          </a:prstGeom>
          <a:noFill/>
        </p:spPr>
        <p:txBody>
          <a:bodyPr wrap="square" rtlCol="0">
            <a:spAutoFit/>
          </a:bodyPr>
          <a:lstStyle/>
          <a:p>
            <a:r>
              <a:rPr lang="ru-RU" sz="1600" b="1" dirty="0"/>
              <a:t>Место работы в настоящее время:</a:t>
            </a:r>
            <a:r>
              <a:rPr lang="en-US" sz="1600" b="1" dirty="0"/>
              <a:t> </a:t>
            </a:r>
            <a:r>
              <a:rPr lang="ru-RU" sz="1600" dirty="0"/>
              <a:t>преподаватель кафедры рекламы и бизнес-коммуникаций ИМЭБ </a:t>
            </a:r>
            <a:r>
              <a:rPr lang="ru-RU" sz="1600" dirty="0" smtClean="0"/>
              <a:t>РУДН</a:t>
            </a:r>
          </a:p>
          <a:p>
            <a:endParaRPr lang="ru-RU" sz="1600" dirty="0"/>
          </a:p>
          <a:p>
            <a:r>
              <a:rPr lang="ru-RU" sz="1600" b="1" dirty="0"/>
              <a:t>Опыт работы: </a:t>
            </a:r>
            <a:r>
              <a:rPr lang="ru-RU" sz="1600" dirty="0"/>
              <a:t>преподаватель в Международном институте рекламы, работает в сферах СМИ, искусство, развлечения, маркетинг, реклама, </a:t>
            </a:r>
            <a:r>
              <a:rPr lang="en-US" sz="1600" dirty="0"/>
              <a:t>PR</a:t>
            </a:r>
            <a:r>
              <a:rPr lang="ru-RU" sz="1600" dirty="0"/>
              <a:t>, </a:t>
            </a:r>
            <a:r>
              <a:rPr lang="en-US" sz="1600" dirty="0"/>
              <a:t>event</a:t>
            </a:r>
            <a:r>
              <a:rPr lang="ru-RU" sz="1600" dirty="0"/>
              <a:t>. </a:t>
            </a:r>
          </a:p>
          <a:p>
            <a:r>
              <a:rPr lang="ru-RU" sz="1600" dirty="0"/>
              <a:t>Дизайнер-практик, преподаватель визуальных коммуникаций и техники графики</a:t>
            </a:r>
            <a:r>
              <a:rPr lang="ru-RU" sz="1600" dirty="0" smtClean="0"/>
              <a:t>.</a:t>
            </a:r>
          </a:p>
          <a:p>
            <a:endParaRPr lang="ru-RU" sz="1600" dirty="0"/>
          </a:p>
          <a:p>
            <a:r>
              <a:rPr lang="ru-RU" sz="1600" b="1" dirty="0"/>
              <a:t>Дисциплины: </a:t>
            </a:r>
            <a:r>
              <a:rPr lang="ru-RU" sz="1600" dirty="0"/>
              <a:t>Основы дизайна и композиции, Разработка рекламной идеи, проектирование корпоративной идентичности, знаковые системы в дизайне рекламы</a:t>
            </a:r>
            <a:endParaRPr lang="en-US"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6914" y="1012874"/>
            <a:ext cx="2335322" cy="3113763"/>
          </a:xfrm>
          <a:prstGeom prst="roundRect">
            <a:avLst/>
          </a:prstGeom>
          <a:ln w="57150">
            <a:solidFill>
              <a:schemeClr val="tx2"/>
            </a:solidFill>
          </a:ln>
        </p:spPr>
      </p:pic>
    </p:spTree>
    <p:extLst>
      <p:ext uri="{BB962C8B-B14F-4D97-AF65-F5344CB8AC3E}">
        <p14:creationId xmlns:p14="http://schemas.microsoft.com/office/powerpoint/2010/main" val="510069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Куклин Антон Львович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505462"/>
            <a:ext cx="5657247" cy="2308324"/>
          </a:xfrm>
          <a:prstGeom prst="rect">
            <a:avLst/>
          </a:prstGeom>
          <a:noFill/>
        </p:spPr>
        <p:txBody>
          <a:bodyPr wrap="square" rtlCol="0">
            <a:spAutoFit/>
          </a:bodyPr>
          <a:lstStyle/>
          <a:p>
            <a:r>
              <a:rPr lang="ru-RU" sz="1600" b="1" dirty="0"/>
              <a:t>Место работы и должность в настоящее время: </a:t>
            </a:r>
          </a:p>
          <a:p>
            <a:r>
              <a:rPr lang="ru-RU" sz="1600" dirty="0"/>
              <a:t>Начальник Управления стратегического маркетинга ОАО «Альфа-Банк</a:t>
            </a:r>
            <a:r>
              <a:rPr lang="ru-RU" sz="1600" dirty="0" smtClean="0"/>
              <a:t>»</a:t>
            </a:r>
          </a:p>
          <a:p>
            <a:endParaRPr lang="ru-RU" sz="1600" dirty="0"/>
          </a:p>
          <a:p>
            <a:r>
              <a:rPr lang="ru-RU" sz="1600" b="1" dirty="0"/>
              <a:t>Опыт работы: </a:t>
            </a:r>
            <a:r>
              <a:rPr lang="ru-RU" sz="1600" dirty="0"/>
              <a:t>международное сетевое РА </a:t>
            </a:r>
            <a:r>
              <a:rPr lang="ru-RU" sz="1600" dirty="0" err="1"/>
              <a:t>Young&amp;Rubicam</a:t>
            </a:r>
            <a:r>
              <a:rPr lang="ru-RU" sz="1600" dirty="0"/>
              <a:t>, компании «</a:t>
            </a:r>
            <a:r>
              <a:rPr lang="ru-RU" sz="1600" dirty="0" err="1"/>
              <a:t>Лаверна</a:t>
            </a:r>
            <a:r>
              <a:rPr lang="ru-RU" sz="1600" dirty="0"/>
              <a:t>», «Тинькофф», </a:t>
            </a:r>
            <a:r>
              <a:rPr lang="ru-RU" sz="1600" dirty="0" err="1"/>
              <a:t>Bonnier</a:t>
            </a:r>
            <a:r>
              <a:rPr lang="ru-RU" sz="1600" dirty="0"/>
              <a:t> Business </a:t>
            </a:r>
            <a:r>
              <a:rPr lang="ru-RU" sz="1600" dirty="0" err="1"/>
              <a:t>Press</a:t>
            </a:r>
            <a:r>
              <a:rPr lang="ru-RU" sz="1600" dirty="0" smtClean="0"/>
              <a:t>.</a:t>
            </a:r>
          </a:p>
          <a:p>
            <a:r>
              <a:rPr lang="ru-RU" sz="1600" dirty="0" smtClean="0"/>
              <a:t> </a:t>
            </a:r>
            <a:endParaRPr lang="ru-RU" sz="1600" dirty="0"/>
          </a:p>
          <a:p>
            <a:r>
              <a:rPr lang="ru-RU" sz="1600" b="1" dirty="0"/>
              <a:t>Дисциплина: </a:t>
            </a:r>
            <a:r>
              <a:rPr lang="ru-RU" sz="1600" dirty="0"/>
              <a:t>Стратегический менеджмент </a:t>
            </a:r>
            <a:endParaRPr lang="ru-RU" sz="1600" dirty="0" smtClean="0"/>
          </a:p>
          <a:p>
            <a:r>
              <a:rPr lang="ru-RU" sz="1600" dirty="0" smtClean="0"/>
              <a:t>коммуникационного </a:t>
            </a:r>
            <a:r>
              <a:rPr lang="ru-RU" sz="1600" dirty="0"/>
              <a:t>агентства</a:t>
            </a:r>
          </a:p>
        </p:txBody>
      </p:sp>
      <p:pic>
        <p:nvPicPr>
          <p:cNvPr id="7" name="Picture 4" descr="https://pp.vk.me/c323219/v323219934/2feb/XJtVEFmiXqI.jpg"/>
          <p:cNvPicPr>
            <a:picLocks noChangeAspect="1" noChangeArrowheads="1"/>
          </p:cNvPicPr>
          <p:nvPr/>
        </p:nvPicPr>
        <p:blipFill rotWithShape="1">
          <a:blip r:embed="rId5">
            <a:extLst>
              <a:ext uri="{28A0092B-C50C-407E-A947-70E740481C1C}">
                <a14:useLocalDpi xmlns:a14="http://schemas.microsoft.com/office/drawing/2010/main" val="0"/>
              </a:ext>
            </a:extLst>
          </a:blip>
          <a:srcRect r="50503"/>
          <a:stretch/>
        </p:blipFill>
        <p:spPr bwMode="auto">
          <a:xfrm>
            <a:off x="5435134" y="936279"/>
            <a:ext cx="1629076" cy="2463056"/>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7584" y="1731077"/>
            <a:ext cx="1850215" cy="2778101"/>
          </a:xfrm>
          <a:prstGeom prst="roundRect">
            <a:avLst/>
          </a:prstGeom>
        </p:spPr>
      </p:pic>
    </p:spTree>
    <p:extLst>
      <p:ext uri="{BB962C8B-B14F-4D97-AF65-F5344CB8AC3E}">
        <p14:creationId xmlns:p14="http://schemas.microsoft.com/office/powerpoint/2010/main" val="1300865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err="1">
                <a:solidFill>
                  <a:srgbClr val="0D62B2"/>
                </a:solidFill>
                <a:latin typeface="Trebuchet MS"/>
                <a:cs typeface="Trebuchet MS"/>
              </a:rPr>
              <a:t>Лампадова</a:t>
            </a:r>
            <a:r>
              <a:rPr lang="ru-RU" sz="2800" b="1" dirty="0">
                <a:solidFill>
                  <a:srgbClr val="0D62B2"/>
                </a:solidFill>
                <a:latin typeface="Trebuchet MS"/>
                <a:cs typeface="Trebuchet MS"/>
              </a:rPr>
              <a:t> Евгения Геннадьевна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29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263493"/>
            <a:ext cx="5657247" cy="2800767"/>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Генеральный директор </a:t>
            </a:r>
            <a:r>
              <a:rPr lang="en-US" sz="1600" dirty="0"/>
              <a:t>PR-</a:t>
            </a:r>
            <a:r>
              <a:rPr lang="ru-RU" sz="1600" dirty="0"/>
              <a:t>агентства «Лампа</a:t>
            </a:r>
            <a:r>
              <a:rPr lang="ru-RU" sz="1600" dirty="0" smtClean="0"/>
              <a:t>»</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PR-директор </a:t>
            </a:r>
            <a:r>
              <a:rPr lang="ru-RU" sz="1600" dirty="0" err="1"/>
              <a:t>Wikimart</a:t>
            </a:r>
            <a:r>
              <a:rPr lang="ru-RU" sz="1600" dirty="0"/>
              <a:t>, PR-директор Онлайн школы английского языка «</a:t>
            </a:r>
            <a:r>
              <a:rPr lang="ru-RU" sz="1600" dirty="0" err="1"/>
              <a:t>Skayeng</a:t>
            </a:r>
            <a:r>
              <a:rPr lang="ru-RU" sz="1600" dirty="0"/>
              <a:t>», PR-директор Ассоциации компаний </a:t>
            </a:r>
            <a:r>
              <a:rPr lang="ru-RU" sz="1600" dirty="0" err="1"/>
              <a:t>интернет-торговли</a:t>
            </a:r>
            <a:r>
              <a:rPr lang="ru-RU" sz="1600" dirty="0"/>
              <a:t>; Руководитель PR-службы ГК «</a:t>
            </a:r>
            <a:r>
              <a:rPr lang="ru-RU" sz="1600" dirty="0" err="1"/>
              <a:t>АгроПромкомплектация</a:t>
            </a:r>
            <a:r>
              <a:rPr lang="ru-RU" sz="1600" dirty="0"/>
              <a:t>»; Начальник PR-отдела НПФ «БЛАГОСОСТОЯНИЕ»; Пресс-секретарь Компании «</a:t>
            </a:r>
            <a:r>
              <a:rPr lang="ru-RU" sz="1600" dirty="0" err="1"/>
              <a:t>Юнимилк</a:t>
            </a:r>
            <a:r>
              <a:rPr lang="ru-RU" sz="1600" dirty="0"/>
              <a:t>». </a:t>
            </a:r>
            <a:endParaRPr lang="ru-RU" sz="1600" dirty="0" smtClean="0"/>
          </a:p>
          <a:p>
            <a:pPr>
              <a:buClr>
                <a:schemeClr val="accent2"/>
              </a:buClr>
            </a:pPr>
            <a:endParaRPr lang="ru-RU" sz="1600" dirty="0"/>
          </a:p>
          <a:p>
            <a:pPr algn="just"/>
            <a:r>
              <a:rPr lang="ru-RU" sz="1600" b="1" dirty="0"/>
              <a:t>Дисциплина: </a:t>
            </a:r>
            <a:r>
              <a:rPr lang="ru-RU" sz="1600" dirty="0"/>
              <a:t>Кризисные коммуникации</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524" y="929112"/>
            <a:ext cx="2166612" cy="2166612"/>
          </a:xfrm>
          <a:prstGeom prst="round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502" y="2393839"/>
            <a:ext cx="2059498" cy="2059498"/>
          </a:xfrm>
          <a:prstGeom prst="roundRect">
            <a:avLst/>
          </a:prstGeom>
        </p:spPr>
      </p:pic>
      <p:sp>
        <p:nvSpPr>
          <p:cNvPr id="9" name="Прямоугольник 8"/>
          <p:cNvSpPr/>
          <p:nvPr/>
        </p:nvSpPr>
        <p:spPr>
          <a:xfrm>
            <a:off x="737153" y="4180983"/>
            <a:ext cx="3886449" cy="369332"/>
          </a:xfrm>
          <a:prstGeom prst="rect">
            <a:avLst/>
          </a:prstGeom>
        </p:spPr>
        <p:txBody>
          <a:bodyPr wrap="none">
            <a:spAutoFit/>
          </a:bodyPr>
          <a:lstStyle/>
          <a:p>
            <a:r>
              <a:rPr lang="en-US" dirty="0">
                <a:hlinkClick r:id="rId7"/>
              </a:rPr>
              <a:t>https://www.facebook.com/lampadova</a:t>
            </a: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377" y="4213539"/>
            <a:ext cx="336776" cy="336776"/>
          </a:xfrm>
          <a:prstGeom prst="rect">
            <a:avLst/>
          </a:prstGeom>
        </p:spPr>
      </p:pic>
    </p:spTree>
    <p:extLst>
      <p:ext uri="{BB962C8B-B14F-4D97-AF65-F5344CB8AC3E}">
        <p14:creationId xmlns:p14="http://schemas.microsoft.com/office/powerpoint/2010/main" val="1976059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259" y="829573"/>
            <a:ext cx="1939053" cy="2908580"/>
          </a:xfrm>
          <a:prstGeom prst="roundRect">
            <a:avLst/>
          </a:prstGeom>
        </p:spPr>
      </p:pic>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460752"/>
            <a:ext cx="7466313" cy="552122"/>
          </a:xfrm>
        </p:spPr>
        <p:txBody>
          <a:bodyPr>
            <a:noAutofit/>
          </a:bodyPr>
          <a:lstStyle/>
          <a:p>
            <a:pPr algn="l"/>
            <a:r>
              <a:rPr lang="ru-RU" sz="2800" b="1" dirty="0" smtClean="0">
                <a:solidFill>
                  <a:srgbClr val="0D62B2"/>
                </a:solidFill>
                <a:latin typeface="Trebuchet MS"/>
                <a:cs typeface="Trebuchet MS"/>
              </a:rPr>
              <a:t>Анисимова Инна Владиславовна</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0" name="TextBox 9"/>
          <p:cNvSpPr txBox="1"/>
          <p:nvPr/>
        </p:nvSpPr>
        <p:spPr>
          <a:xfrm>
            <a:off x="122921" y="902583"/>
            <a:ext cx="5042391" cy="3293209"/>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основатель и генеральный директор агентства PR </a:t>
            </a:r>
            <a:r>
              <a:rPr lang="ru-RU" sz="1600" dirty="0" err="1" smtClean="0"/>
              <a:t>Partner</a:t>
            </a:r>
            <a:endParaRPr lang="ru-RU" sz="1600" dirty="0" smtClean="0"/>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работает в сфере PR с 1999 года. PR </a:t>
            </a:r>
            <a:r>
              <a:rPr lang="ru-RU" sz="1600" dirty="0" err="1"/>
              <a:t>Partner</a:t>
            </a:r>
            <a:r>
              <a:rPr lang="ru-RU" sz="1600" dirty="0"/>
              <a:t> реализует кампании для </a:t>
            </a:r>
            <a:r>
              <a:rPr lang="ru-RU" sz="1600" dirty="0" err="1"/>
              <a:t>Chupa</a:t>
            </a:r>
            <a:r>
              <a:rPr lang="ru-RU" sz="1600" dirty="0"/>
              <a:t> </a:t>
            </a:r>
            <a:r>
              <a:rPr lang="ru-RU" sz="1600" dirty="0" err="1"/>
              <a:t>Chups</a:t>
            </a:r>
            <a:r>
              <a:rPr lang="ru-RU" sz="1600" dirty="0"/>
              <a:t>, </a:t>
            </a:r>
            <a:r>
              <a:rPr lang="ru-RU" sz="1600" dirty="0" err="1"/>
              <a:t>Jack</a:t>
            </a:r>
            <a:r>
              <a:rPr lang="ru-RU" sz="1600" dirty="0"/>
              <a:t> </a:t>
            </a:r>
            <a:r>
              <a:rPr lang="ru-RU" sz="1600" dirty="0" err="1"/>
              <a:t>Daniel’s</a:t>
            </a:r>
            <a:r>
              <a:rPr lang="ru-RU" sz="1600" dirty="0"/>
              <a:t>, T-</a:t>
            </a:r>
            <a:r>
              <a:rPr lang="ru-RU" sz="1600" dirty="0" err="1"/>
              <a:t>Systems</a:t>
            </a:r>
            <a:r>
              <a:rPr lang="ru-RU" sz="1600" dirty="0"/>
              <a:t>, </a:t>
            </a:r>
            <a:r>
              <a:rPr lang="ru-RU" sz="1600" dirty="0" err="1"/>
              <a:t>Winx</a:t>
            </a:r>
            <a:r>
              <a:rPr lang="ru-RU" sz="1600" dirty="0"/>
              <a:t>, KARCHER, </a:t>
            </a:r>
            <a:r>
              <a:rPr lang="ru-RU" sz="1600" dirty="0" err="1"/>
              <a:t>Tork</a:t>
            </a:r>
            <a:r>
              <a:rPr lang="ru-RU" sz="1600" dirty="0"/>
              <a:t>, </a:t>
            </a:r>
            <a:r>
              <a:rPr lang="ru-RU" sz="1600" dirty="0" err="1"/>
              <a:t>Procter&amp;Gamble</a:t>
            </a:r>
            <a:r>
              <a:rPr lang="ru-RU" sz="1600" dirty="0"/>
              <a:t>, «КРОК».</a:t>
            </a:r>
          </a:p>
          <a:p>
            <a:pPr>
              <a:buClr>
                <a:schemeClr val="accent2"/>
              </a:buClr>
            </a:pPr>
            <a:r>
              <a:rPr lang="ru-RU" sz="1600" dirty="0"/>
              <a:t>В конкурсе «Деловые женщины 2014» получила номинацию «Безупречная репутация». </a:t>
            </a:r>
            <a:endParaRPr lang="en-US" sz="1600" dirty="0" smtClean="0"/>
          </a:p>
          <a:p>
            <a:pPr>
              <a:buClr>
                <a:schemeClr val="accent2"/>
              </a:buClr>
            </a:pPr>
            <a:r>
              <a:rPr lang="ru-RU" sz="1600" dirty="0" err="1" smtClean="0"/>
              <a:t>Медиатренер</a:t>
            </a:r>
            <a:r>
              <a:rPr lang="ru-RU" sz="1600" dirty="0" smtClean="0"/>
              <a:t> </a:t>
            </a:r>
            <a:r>
              <a:rPr lang="ru-RU" sz="1600" dirty="0"/>
              <a:t>(Сбербанк, Росбанк, </a:t>
            </a:r>
            <a:r>
              <a:rPr lang="en-US" sz="1600" dirty="0"/>
              <a:t>VMware, AVON, </a:t>
            </a:r>
            <a:r>
              <a:rPr lang="en-US" sz="1600" dirty="0" err="1"/>
              <a:t>NetApp</a:t>
            </a:r>
            <a:r>
              <a:rPr lang="en-US" sz="1600" dirty="0"/>
              <a:t> </a:t>
            </a:r>
            <a:r>
              <a:rPr lang="ru-RU" sz="1600" dirty="0"/>
              <a:t>и пр</a:t>
            </a:r>
            <a:r>
              <a:rPr lang="ru-RU" sz="1600" dirty="0" smtClean="0"/>
              <a:t>.)</a:t>
            </a:r>
          </a:p>
          <a:p>
            <a:pPr>
              <a:buClr>
                <a:schemeClr val="accent2"/>
              </a:buClr>
            </a:pPr>
            <a:r>
              <a:rPr lang="ru-RU" sz="1600" b="1" dirty="0" smtClean="0"/>
              <a:t>Дисциплина</a:t>
            </a:r>
            <a:r>
              <a:rPr lang="ru-RU" sz="1600" b="1" dirty="0"/>
              <a:t>: </a:t>
            </a:r>
            <a:r>
              <a:rPr lang="ru-RU" sz="1600" dirty="0"/>
              <a:t>Международный PR</a:t>
            </a: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6439" y="1951275"/>
            <a:ext cx="2324398" cy="2317951"/>
          </a:xfrm>
          <a:prstGeom prst="round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04" y="4269226"/>
            <a:ext cx="260101" cy="260029"/>
          </a:xfrm>
          <a:prstGeom prst="rect">
            <a:avLst/>
          </a:prstGeom>
        </p:spPr>
      </p:pic>
      <p:sp>
        <p:nvSpPr>
          <p:cNvPr id="3" name="Прямоугольник 2"/>
          <p:cNvSpPr/>
          <p:nvPr/>
        </p:nvSpPr>
        <p:spPr>
          <a:xfrm>
            <a:off x="572505" y="4214574"/>
            <a:ext cx="1822935" cy="369332"/>
          </a:xfrm>
          <a:prstGeom prst="rect">
            <a:avLst/>
          </a:prstGeom>
        </p:spPr>
        <p:txBody>
          <a:bodyPr wrap="none">
            <a:spAutoFit/>
          </a:bodyPr>
          <a:lstStyle/>
          <a:p>
            <a:r>
              <a:rPr lang="en-US" dirty="0"/>
              <a:t>@</a:t>
            </a:r>
            <a:r>
              <a:rPr lang="en-US" dirty="0" err="1"/>
              <a:t>inna_prpartner</a:t>
            </a:r>
            <a:endParaRPr lang="ru-RU" dirty="0"/>
          </a:p>
        </p:txBody>
      </p:sp>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740" y="4583906"/>
            <a:ext cx="270996" cy="328040"/>
          </a:xfrm>
          <a:prstGeom prst="rect">
            <a:avLst/>
          </a:prstGeom>
        </p:spPr>
      </p:pic>
      <p:sp>
        <p:nvSpPr>
          <p:cNvPr id="14" name="Прямоугольник 13"/>
          <p:cNvSpPr/>
          <p:nvPr/>
        </p:nvSpPr>
        <p:spPr>
          <a:xfrm>
            <a:off x="567736" y="4529255"/>
            <a:ext cx="5302572" cy="646331"/>
          </a:xfrm>
          <a:prstGeom prst="rect">
            <a:avLst/>
          </a:prstGeom>
        </p:spPr>
        <p:txBody>
          <a:bodyPr wrap="square">
            <a:spAutoFit/>
          </a:bodyPr>
          <a:lstStyle/>
          <a:p>
            <a:r>
              <a:rPr lang="en-US" dirty="0">
                <a:hlinkClick r:id="rId9"/>
              </a:rPr>
              <a:t>https://www.youtube.com/channel/UCYpgET0yFXK2Yf_noFBQAOA</a:t>
            </a:r>
            <a:endParaRPr lang="ru-RU" dirty="0"/>
          </a:p>
        </p:txBody>
      </p:sp>
    </p:spTree>
    <p:extLst>
      <p:ext uri="{BB962C8B-B14F-4D97-AF65-F5344CB8AC3E}">
        <p14:creationId xmlns:p14="http://schemas.microsoft.com/office/powerpoint/2010/main" val="335688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Маликова Вероника Евгеньевна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6" y="953502"/>
            <a:ext cx="4250021" cy="3046988"/>
          </a:xfrm>
          <a:prstGeom prst="rect">
            <a:avLst/>
          </a:prstGeom>
          <a:noFill/>
        </p:spPr>
        <p:txBody>
          <a:bodyPr wrap="square" rtlCol="0">
            <a:spAutoFit/>
          </a:bodyPr>
          <a:lstStyle/>
          <a:p>
            <a:pPr algn="just"/>
            <a:r>
              <a:rPr lang="ru-RU" sz="1600" b="1" dirty="0"/>
              <a:t>Место работы и должность в настоящее время: </a:t>
            </a:r>
            <a:r>
              <a:rPr lang="ru-RU" sz="1600" dirty="0" smtClean="0"/>
              <a:t>руководитель </a:t>
            </a:r>
            <a:r>
              <a:rPr lang="ru-RU" sz="1600" dirty="0"/>
              <a:t>стратегической группы </a:t>
            </a:r>
            <a:r>
              <a:rPr lang="ru-RU" sz="1600" dirty="0" smtClean="0"/>
              <a:t>компании</a:t>
            </a:r>
            <a:r>
              <a:rPr lang="en-US" sz="1600" dirty="0" smtClean="0"/>
              <a:t> </a:t>
            </a:r>
            <a:r>
              <a:rPr lang="ru-RU" sz="1600" dirty="0" smtClean="0"/>
              <a:t>«Восход»</a:t>
            </a:r>
          </a:p>
          <a:p>
            <a:pPr algn="just"/>
            <a:endParaRPr lang="ru-RU" sz="1600" b="1" dirty="0"/>
          </a:p>
          <a:p>
            <a:pPr algn="just"/>
            <a:r>
              <a:rPr lang="ru-RU" sz="1600" b="1" dirty="0" smtClean="0"/>
              <a:t>Опыт </a:t>
            </a:r>
            <a:r>
              <a:rPr lang="ru-RU" sz="1600" b="1" dirty="0"/>
              <a:t>работы: </a:t>
            </a:r>
            <a:r>
              <a:rPr lang="en-US" sz="1600" dirty="0"/>
              <a:t>Senior Strategic Planner </a:t>
            </a:r>
            <a:r>
              <a:rPr lang="ru-RU" sz="1600" dirty="0"/>
              <a:t>в </a:t>
            </a:r>
            <a:r>
              <a:rPr lang="en-US" sz="1600" dirty="0"/>
              <a:t>Progression</a:t>
            </a:r>
            <a:r>
              <a:rPr lang="ru-RU" sz="1600" dirty="0"/>
              <a:t>, </a:t>
            </a:r>
            <a:r>
              <a:rPr lang="en-US" sz="1600" dirty="0" smtClean="0"/>
              <a:t>Creative </a:t>
            </a:r>
            <a:r>
              <a:rPr lang="en-US" sz="1600" dirty="0"/>
              <a:t>Group Head </a:t>
            </a:r>
            <a:r>
              <a:rPr lang="ru-RU" sz="1600" dirty="0"/>
              <a:t>рекламного агентства </a:t>
            </a:r>
            <a:r>
              <a:rPr lang="en-US" sz="1600" dirty="0"/>
              <a:t>Affect</a:t>
            </a:r>
            <a:r>
              <a:rPr lang="ru-RU" sz="1600" dirty="0"/>
              <a:t>, менеджер проекта в </a:t>
            </a:r>
            <a:r>
              <a:rPr lang="en-US" sz="1600" dirty="0"/>
              <a:t>MOST Creative Club</a:t>
            </a:r>
            <a:r>
              <a:rPr lang="ru-RU" sz="1600" dirty="0"/>
              <a:t>, стратег в рекламном агентства Точка зрения. Выпускница программы «Реклама» </a:t>
            </a:r>
            <a:r>
              <a:rPr lang="ru-RU" sz="1600" dirty="0" smtClean="0"/>
              <a:t>РУДН</a:t>
            </a:r>
          </a:p>
          <a:p>
            <a:pPr algn="just"/>
            <a:endParaRPr lang="ru-RU" sz="1600" dirty="0"/>
          </a:p>
          <a:p>
            <a:pPr algn="just"/>
            <a:r>
              <a:rPr lang="ru-RU" sz="1600" b="1" dirty="0"/>
              <a:t>Дисциплина: </a:t>
            </a:r>
            <a:r>
              <a:rPr lang="ru-RU" sz="1600" dirty="0"/>
              <a:t>Разработка </a:t>
            </a:r>
            <a:r>
              <a:rPr lang="en-US" sz="1600" dirty="0"/>
              <a:t>digital–</a:t>
            </a:r>
            <a:r>
              <a:rPr lang="ru-RU" sz="1600" dirty="0"/>
              <a:t>проекта</a:t>
            </a:r>
          </a:p>
        </p:txBody>
      </p:sp>
      <p:sp>
        <p:nvSpPr>
          <p:cNvPr id="3" name="Прямоугольник 2"/>
          <p:cNvSpPr/>
          <p:nvPr/>
        </p:nvSpPr>
        <p:spPr>
          <a:xfrm>
            <a:off x="786014" y="4025811"/>
            <a:ext cx="3785716" cy="369332"/>
          </a:xfrm>
          <a:prstGeom prst="rect">
            <a:avLst/>
          </a:prstGeom>
        </p:spPr>
        <p:txBody>
          <a:bodyPr wrap="none">
            <a:spAutoFit/>
          </a:bodyPr>
          <a:lstStyle/>
          <a:p>
            <a:r>
              <a:rPr lang="en-US" dirty="0">
                <a:hlinkClick r:id="rId5"/>
              </a:rPr>
              <a:t>https://www.facebook.com/vmalikova</a:t>
            </a:r>
            <a:endParaRPr lang="ru-RU" dirty="0"/>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238" y="4058367"/>
            <a:ext cx="336776" cy="336776"/>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2250" y="1930095"/>
            <a:ext cx="2571750" cy="2571750"/>
          </a:xfrm>
          <a:prstGeom prst="roundRect">
            <a:avLst/>
          </a:prstGeom>
        </p:spPr>
      </p:pic>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392" y="887232"/>
            <a:ext cx="2465059" cy="2465059"/>
          </a:xfrm>
          <a:prstGeom prst="roundRect">
            <a:avLst/>
          </a:prstGeom>
        </p:spPr>
      </p:pic>
    </p:spTree>
    <p:extLst>
      <p:ext uri="{BB962C8B-B14F-4D97-AF65-F5344CB8AC3E}">
        <p14:creationId xmlns:p14="http://schemas.microsoft.com/office/powerpoint/2010/main" val="1556019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Малыгина Ольга Петровна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084093"/>
            <a:ext cx="5657247" cy="3539430"/>
          </a:xfrm>
          <a:prstGeom prst="rect">
            <a:avLst/>
          </a:prstGeom>
          <a:noFill/>
        </p:spPr>
        <p:txBody>
          <a:bodyPr wrap="square" rtlCol="0">
            <a:spAutoFit/>
          </a:bodyPr>
          <a:lstStyle/>
          <a:p>
            <a:pPr algn="just"/>
            <a:r>
              <a:rPr lang="ru-RU" sz="1600" b="1" dirty="0"/>
              <a:t>Ученая степень, звание: </a:t>
            </a:r>
            <a:r>
              <a:rPr lang="ru-RU" sz="1600" dirty="0"/>
              <a:t>кандидат технических наук</a:t>
            </a:r>
            <a:r>
              <a:rPr lang="ru-RU" sz="1600" dirty="0" smtClean="0"/>
              <a:t>.</a:t>
            </a:r>
          </a:p>
          <a:p>
            <a:pPr algn="just"/>
            <a:endParaRPr lang="ru-RU" sz="1600" dirty="0"/>
          </a:p>
          <a:p>
            <a:pPr algn="just"/>
            <a:r>
              <a:rPr lang="ru-RU" sz="1600" b="1" dirty="0"/>
              <a:t>Место работы и должность в настоящее время:</a:t>
            </a:r>
            <a:r>
              <a:rPr lang="ru-RU" sz="1600" dirty="0"/>
              <a:t> Генеральный директор ООО «Консайт» </a:t>
            </a:r>
            <a:endParaRPr lang="ru-RU" sz="1600" dirty="0" smtClean="0"/>
          </a:p>
          <a:p>
            <a:pPr algn="just"/>
            <a:endParaRPr lang="ru-RU" sz="1600" dirty="0"/>
          </a:p>
          <a:p>
            <a:pPr algn="just"/>
            <a:r>
              <a:rPr lang="ru-RU" sz="1600" b="1" dirty="0"/>
              <a:t>Опыт </a:t>
            </a:r>
            <a:r>
              <a:rPr lang="ru-RU" sz="1600" b="1" dirty="0" smtClean="0"/>
              <a:t>работы: </a:t>
            </a:r>
            <a:r>
              <a:rPr lang="ru-RU" sz="1600" dirty="0"/>
              <a:t>в области </a:t>
            </a:r>
            <a:r>
              <a:rPr lang="ru-RU" sz="1600" dirty="0" err="1"/>
              <a:t>event</a:t>
            </a:r>
            <a:r>
              <a:rPr lang="ru-RU" sz="1600" dirty="0"/>
              <a:t>-маркетинга, организации и подготовки международных выставок, допечатной подготовки изданий, организации рекламных кампаний в Интернет, разработки программных средств в области новых информационных технологий</a:t>
            </a:r>
            <a:r>
              <a:rPr lang="ru-RU" sz="1600" dirty="0" smtClean="0"/>
              <a:t>.</a:t>
            </a:r>
          </a:p>
          <a:p>
            <a:pPr algn="just"/>
            <a:endParaRPr lang="ru-RU" sz="1600" dirty="0"/>
          </a:p>
          <a:p>
            <a:pPr algn="just"/>
            <a:r>
              <a:rPr lang="ru-RU" sz="1600" b="1" dirty="0"/>
              <a:t>Дисциплины: </a:t>
            </a:r>
            <a:r>
              <a:rPr lang="ru-RU" sz="1600" dirty="0"/>
              <a:t>Компьютерные технологии в  дизайне рекламы, Информационные технологии в рекламе и </a:t>
            </a:r>
            <a:r>
              <a:rPr lang="en-US" sz="1600" dirty="0"/>
              <a:t>PR</a:t>
            </a:r>
            <a:r>
              <a:rPr lang="ru-RU" sz="1600" dirty="0"/>
              <a:t>, Интернет-маркетинг</a:t>
            </a:r>
          </a:p>
        </p:txBody>
      </p:sp>
      <p:pic>
        <p:nvPicPr>
          <p:cNvPr id="7" name="Содержимое 4" descr="малыгина.jpg"/>
          <p:cNvPicPr>
            <a:picLocks noChangeAspect="1"/>
          </p:cNvPicPr>
          <p:nvPr/>
        </p:nvPicPr>
        <p:blipFill>
          <a:blip r:embed="rId5" cstate="print"/>
          <a:srcRect/>
          <a:stretch>
            <a:fillRect/>
          </a:stretch>
        </p:blipFill>
        <p:spPr>
          <a:xfrm>
            <a:off x="6487945" y="1084093"/>
            <a:ext cx="2088164" cy="3126632"/>
          </a:xfrm>
          <a:prstGeom prst="roundRect">
            <a:avLst/>
          </a:prstGeom>
          <a:ln w="57150">
            <a:solidFill>
              <a:schemeClr val="tx2"/>
            </a:solidFill>
          </a:ln>
        </p:spPr>
      </p:pic>
    </p:spTree>
    <p:extLst>
      <p:ext uri="{BB962C8B-B14F-4D97-AF65-F5344CB8AC3E}">
        <p14:creationId xmlns:p14="http://schemas.microsoft.com/office/powerpoint/2010/main" val="792671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Мандрова</a:t>
            </a:r>
            <a:r>
              <a:rPr lang="ru-RU" sz="2800" b="1" dirty="0">
                <a:solidFill>
                  <a:srgbClr val="0D62B2"/>
                </a:solidFill>
                <a:latin typeface="Trebuchet MS"/>
                <a:cs typeface="Trebuchet MS"/>
              </a:rPr>
              <a:t> Наталия Александровна </a:t>
            </a:r>
          </a:p>
        </p:txBody>
      </p:sp>
      <p:sp>
        <p:nvSpPr>
          <p:cNvPr id="10" name="TextBox 9"/>
          <p:cNvSpPr txBox="1"/>
          <p:nvPr/>
        </p:nvSpPr>
        <p:spPr>
          <a:xfrm>
            <a:off x="199704" y="963998"/>
            <a:ext cx="3981408" cy="3785652"/>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Генеральный директор агентства инвестиционных коммуникаций </a:t>
            </a:r>
            <a:r>
              <a:rPr lang="ru-RU" sz="1600" dirty="0" err="1"/>
              <a:t>Primum</a:t>
            </a:r>
            <a:r>
              <a:rPr lang="ru-RU" sz="1600" dirty="0" smtClean="0"/>
              <a:t>.</a:t>
            </a:r>
            <a:endParaRPr lang="ru-RU" sz="1600" dirty="0"/>
          </a:p>
          <a:p>
            <a:pPr>
              <a:buClr>
                <a:schemeClr val="accent2"/>
              </a:buClr>
            </a:pPr>
            <a:r>
              <a:rPr lang="ru-RU" sz="1600" b="1" dirty="0"/>
              <a:t>Опыт работы и достижения:</a:t>
            </a:r>
          </a:p>
          <a:p>
            <a:pPr>
              <a:buClr>
                <a:schemeClr val="accent2"/>
              </a:buClr>
            </a:pPr>
            <a:r>
              <a:rPr lang="ru-RU" sz="1600" dirty="0"/>
              <a:t>работает в сфере связей с общественностью более 16 лет и обладает широкой экспертизой в сфере стратегических корпоративных коммуникаций, внутренних коммуникаций и </a:t>
            </a:r>
            <a:r>
              <a:rPr lang="ru-RU" sz="1600" dirty="0" err="1"/>
              <a:t>public</a:t>
            </a:r>
            <a:r>
              <a:rPr lang="ru-RU" sz="1600" dirty="0"/>
              <a:t> </a:t>
            </a:r>
            <a:r>
              <a:rPr lang="ru-RU" sz="1600" dirty="0" err="1"/>
              <a:t>affairs</a:t>
            </a:r>
            <a:r>
              <a:rPr lang="ru-RU" sz="1600" dirty="0"/>
              <a:t>. Была партнером в агентстве «</a:t>
            </a:r>
            <a:r>
              <a:rPr lang="ru-RU" sz="1600" dirty="0" err="1"/>
              <a:t>PRопаганда</a:t>
            </a:r>
            <a:r>
              <a:rPr lang="ru-RU" sz="1600" dirty="0"/>
              <a:t>», награждена премией «Серебряный лучник» в номинации «Мастер</a:t>
            </a:r>
            <a:r>
              <a:rPr lang="ru-RU" sz="1600" dirty="0" smtClean="0"/>
              <a:t>».</a:t>
            </a:r>
            <a:endParaRPr lang="ru-RU" sz="1600" dirty="0"/>
          </a:p>
          <a:p>
            <a:pPr>
              <a:buClr>
                <a:schemeClr val="accent2"/>
              </a:buClr>
            </a:pPr>
            <a:r>
              <a:rPr lang="ru-RU" sz="1600" b="1" dirty="0"/>
              <a:t>Дисциплина: </a:t>
            </a:r>
            <a:r>
              <a:rPr lang="ru-RU" sz="1600" dirty="0"/>
              <a:t>Технологии управления общественным мнением</a:t>
            </a:r>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226" y="963998"/>
            <a:ext cx="2443163" cy="2443163"/>
          </a:xfrm>
          <a:prstGeom prst="round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427" y="2537065"/>
            <a:ext cx="2747752" cy="1820385"/>
          </a:xfrm>
          <a:prstGeom prst="roundRect">
            <a:avLst/>
          </a:prstGeom>
        </p:spPr>
      </p:pic>
      <p:sp>
        <p:nvSpPr>
          <p:cNvPr id="8" name="Прямоугольник 7"/>
          <p:cNvSpPr/>
          <p:nvPr/>
        </p:nvSpPr>
        <p:spPr>
          <a:xfrm>
            <a:off x="532024" y="4689565"/>
            <a:ext cx="3921202" cy="369332"/>
          </a:xfrm>
          <a:prstGeom prst="rect">
            <a:avLst/>
          </a:prstGeom>
        </p:spPr>
        <p:txBody>
          <a:bodyPr wrap="none">
            <a:spAutoFit/>
          </a:bodyPr>
          <a:lstStyle/>
          <a:p>
            <a:r>
              <a:rPr lang="en-US" dirty="0">
                <a:hlinkClick r:id="rId7"/>
              </a:rPr>
              <a:t>https://www.facebook.com/nmandrova</a:t>
            </a:r>
            <a:endParaRPr lang="ru-RU" dirty="0"/>
          </a:p>
        </p:txBody>
      </p:sp>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7" y="4722121"/>
            <a:ext cx="336776" cy="336776"/>
          </a:xfrm>
          <a:prstGeom prst="rect">
            <a:avLst/>
          </a:prstGeom>
        </p:spPr>
      </p:pic>
    </p:spTree>
    <p:extLst>
      <p:ext uri="{BB962C8B-B14F-4D97-AF65-F5344CB8AC3E}">
        <p14:creationId xmlns:p14="http://schemas.microsoft.com/office/powerpoint/2010/main" val="3094120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Михайлова Ольга </a:t>
            </a:r>
            <a:r>
              <a:rPr lang="ru-RU" sz="2800" b="1" dirty="0" smtClean="0">
                <a:solidFill>
                  <a:srgbClr val="0D62B2"/>
                </a:solidFill>
                <a:latin typeface="Trebuchet MS"/>
                <a:cs typeface="Trebuchet MS"/>
              </a:rPr>
              <a:t>Борисовна</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665194"/>
            <a:ext cx="5657247" cy="2062103"/>
          </a:xfrm>
          <a:prstGeom prst="rect">
            <a:avLst/>
          </a:prstGeom>
          <a:noFill/>
        </p:spPr>
        <p:txBody>
          <a:bodyPr wrap="square" rtlCol="0">
            <a:spAutoFit/>
          </a:bodyPr>
          <a:lstStyle/>
          <a:p>
            <a:pPr algn="just"/>
            <a:r>
              <a:rPr lang="ru-RU" sz="1600" b="1" dirty="0"/>
              <a:t>Ученая степень, звание: </a:t>
            </a:r>
            <a:r>
              <a:rPr lang="ru-RU" sz="1600" dirty="0"/>
              <a:t>кандидат педагогических наук, </a:t>
            </a:r>
            <a:r>
              <a:rPr lang="ru-RU" sz="1600" dirty="0" smtClean="0"/>
              <a:t>доцент</a:t>
            </a:r>
          </a:p>
          <a:p>
            <a:pPr algn="just"/>
            <a:endParaRPr lang="ru-RU" sz="1600" dirty="0" smtClean="0"/>
          </a:p>
          <a:p>
            <a:pPr algn="just"/>
            <a:r>
              <a:rPr lang="ru-RU" sz="1600" b="1" dirty="0" smtClean="0"/>
              <a:t>Место </a:t>
            </a:r>
            <a:r>
              <a:rPr lang="ru-RU" sz="1600" b="1" dirty="0"/>
              <a:t>работы и должность в настоящее время: </a:t>
            </a:r>
          </a:p>
          <a:p>
            <a:pPr algn="just"/>
            <a:r>
              <a:rPr lang="ru-RU" sz="1600" dirty="0"/>
              <a:t>доцент кафедры социальной и дифференциальной психологии </a:t>
            </a:r>
            <a:r>
              <a:rPr lang="ru-RU" sz="1600" dirty="0" smtClean="0"/>
              <a:t>РУДН</a:t>
            </a:r>
          </a:p>
          <a:p>
            <a:pPr algn="just"/>
            <a:endParaRPr lang="ru-RU" sz="1600" dirty="0"/>
          </a:p>
          <a:p>
            <a:pPr algn="just"/>
            <a:r>
              <a:rPr lang="ru-RU" sz="1600" b="1" dirty="0"/>
              <a:t>Дисциплина: </a:t>
            </a:r>
            <a:r>
              <a:rPr lang="ru-RU" sz="1600" dirty="0"/>
              <a:t>Психология рекламы и </a:t>
            </a:r>
            <a:r>
              <a:rPr lang="en-US" sz="1600" dirty="0"/>
              <a:t>PR</a:t>
            </a:r>
            <a:endParaRPr lang="ru-RU" sz="1600" dirty="0"/>
          </a:p>
        </p:txBody>
      </p:sp>
      <p:pic>
        <p:nvPicPr>
          <p:cNvPr id="7" name="Picture 2" descr="http://www.multialbom.ru/photo/pedagogs/RUDN_FIL/galery/RUDN_FIL_2fzbBs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849" y="1012874"/>
            <a:ext cx="2290751" cy="3054335"/>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88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485" y="609553"/>
            <a:ext cx="7466313" cy="552122"/>
          </a:xfrm>
        </p:spPr>
        <p:txBody>
          <a:bodyPr>
            <a:noAutofit/>
          </a:bodyPr>
          <a:lstStyle/>
          <a:p>
            <a:pPr algn="l"/>
            <a:r>
              <a:rPr lang="ru-RU" sz="2800" b="1" dirty="0" err="1" smtClean="0">
                <a:solidFill>
                  <a:srgbClr val="0D62B2"/>
                </a:solidFill>
                <a:latin typeface="Trebuchet MS"/>
                <a:cs typeface="Trebuchet MS"/>
              </a:rPr>
              <a:t>Николайшвили</a:t>
            </a:r>
            <a:r>
              <a:rPr lang="ru-RU" sz="2800" b="1" dirty="0" smtClean="0">
                <a:solidFill>
                  <a:srgbClr val="0D62B2"/>
                </a:solidFill>
                <a:latin typeface="Trebuchet MS"/>
                <a:cs typeface="Trebuchet MS"/>
              </a:rPr>
              <a:t> </a:t>
            </a:r>
            <a:r>
              <a:rPr lang="ru-RU" sz="2800" b="1" dirty="0" err="1" smtClean="0">
                <a:solidFill>
                  <a:srgbClr val="0D62B2"/>
                </a:solidFill>
                <a:latin typeface="Trebuchet MS"/>
                <a:cs typeface="Trebuchet MS"/>
              </a:rPr>
              <a:t>Гюзелла</a:t>
            </a:r>
            <a:r>
              <a:rPr lang="ru-RU" sz="2800" b="1" dirty="0" smtClean="0">
                <a:solidFill>
                  <a:srgbClr val="0D62B2"/>
                </a:solidFill>
                <a:latin typeface="Trebuchet MS"/>
                <a:cs typeface="Trebuchet MS"/>
              </a:rPr>
              <a:t> </a:t>
            </a:r>
            <a:br>
              <a:rPr lang="ru-RU" sz="2800" b="1" dirty="0" smtClean="0">
                <a:solidFill>
                  <a:srgbClr val="0D62B2"/>
                </a:solidFill>
                <a:latin typeface="Trebuchet MS"/>
                <a:cs typeface="Trebuchet MS"/>
              </a:rPr>
            </a:br>
            <a:r>
              <a:rPr lang="ru-RU" sz="2800" b="1" dirty="0" smtClean="0">
                <a:solidFill>
                  <a:srgbClr val="0D62B2"/>
                </a:solidFill>
                <a:latin typeface="Trebuchet MS"/>
                <a:cs typeface="Trebuchet MS"/>
              </a:rPr>
              <a:t>Геннадьевна</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357494"/>
            <a:ext cx="5657247" cy="2800767"/>
          </a:xfrm>
          <a:prstGeom prst="rect">
            <a:avLst/>
          </a:prstGeom>
          <a:noFill/>
        </p:spPr>
        <p:txBody>
          <a:bodyPr wrap="square" rtlCol="0">
            <a:spAutoFit/>
          </a:bodyPr>
          <a:lstStyle/>
          <a:p>
            <a:pPr algn="just"/>
            <a:r>
              <a:rPr lang="ru-RU" sz="1600" b="1" dirty="0"/>
              <a:t>Ученая степень, звание: </a:t>
            </a:r>
            <a:r>
              <a:rPr lang="ru-RU" sz="1600" dirty="0"/>
              <a:t>кандидат политических наук, доцент</a:t>
            </a:r>
          </a:p>
          <a:p>
            <a:pPr algn="just"/>
            <a:r>
              <a:rPr lang="ru-RU" sz="1600" dirty="0"/>
              <a:t>Место работы и должность в настоящее время: доцент Высшей школы экономики, Директор АНО "Лаборатория социальной рекламы" </a:t>
            </a:r>
            <a:endParaRPr lang="ru-RU" sz="1600" dirty="0" smtClean="0"/>
          </a:p>
          <a:p>
            <a:pPr algn="just"/>
            <a:endParaRPr lang="ru-RU" sz="1600" dirty="0"/>
          </a:p>
          <a:p>
            <a:pPr algn="just"/>
            <a:r>
              <a:rPr lang="ru-RU" sz="1600" b="1" dirty="0"/>
              <a:t>Опыт работы и достижения: </a:t>
            </a:r>
            <a:r>
              <a:rPr lang="ru-RU" sz="1600" dirty="0"/>
              <a:t>член рабочей группы комитета по рекламе Общественной палаты РФ, </a:t>
            </a:r>
            <a:r>
              <a:rPr lang="ru-RU" sz="1600" dirty="0" err="1"/>
              <a:t>лауриат</a:t>
            </a:r>
            <a:r>
              <a:rPr lang="ru-RU" sz="1600" dirty="0"/>
              <a:t> Национальной премии «</a:t>
            </a:r>
            <a:r>
              <a:rPr lang="ru-RU" sz="1600" dirty="0" err="1"/>
              <a:t>Медиаменеджер</a:t>
            </a:r>
            <a:r>
              <a:rPr lang="ru-RU" sz="1600" dirty="0"/>
              <a:t> России-2015» в номинации «Социальная ответственность </a:t>
            </a:r>
            <a:r>
              <a:rPr lang="ru-RU" sz="1600" dirty="0" err="1"/>
              <a:t>медиабизнеса</a:t>
            </a:r>
            <a:r>
              <a:rPr lang="ru-RU" sz="1600" dirty="0" smtClean="0"/>
              <a:t>»</a:t>
            </a:r>
          </a:p>
          <a:p>
            <a:pPr algn="just"/>
            <a:endParaRPr lang="ru-RU" sz="1600" dirty="0"/>
          </a:p>
          <a:p>
            <a:pPr algn="just"/>
            <a:r>
              <a:rPr lang="ru-RU" sz="1600" b="1" dirty="0"/>
              <a:t>Дисциплина: </a:t>
            </a:r>
            <a:r>
              <a:rPr lang="ru-RU" sz="1600" dirty="0"/>
              <a:t>Социальная реклама</a:t>
            </a:r>
          </a:p>
        </p:txBody>
      </p:sp>
      <p:sp>
        <p:nvSpPr>
          <p:cNvPr id="3" name="Прямоугольник 2"/>
          <p:cNvSpPr/>
          <p:nvPr/>
        </p:nvSpPr>
        <p:spPr>
          <a:xfrm>
            <a:off x="670250" y="4320977"/>
            <a:ext cx="4869716" cy="369332"/>
          </a:xfrm>
          <a:prstGeom prst="rect">
            <a:avLst/>
          </a:prstGeom>
        </p:spPr>
        <p:txBody>
          <a:bodyPr wrap="square">
            <a:spAutoFit/>
          </a:bodyPr>
          <a:lstStyle/>
          <a:p>
            <a:r>
              <a:rPr lang="en-US" dirty="0">
                <a:hlinkClick r:id="rId5"/>
              </a:rPr>
              <a:t>https://www.facebook.com/guzella.nikolayshvili</a:t>
            </a:r>
            <a:endParaRPr lang="ru-RU" dirty="0"/>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62" y="4353533"/>
            <a:ext cx="336776" cy="336776"/>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196" y="1012874"/>
            <a:ext cx="2187662" cy="3203018"/>
          </a:xfrm>
          <a:prstGeom prst="roundRect">
            <a:avLst/>
          </a:prstGeom>
          <a:ln w="57150">
            <a:solidFill>
              <a:schemeClr val="tx2"/>
            </a:solidFill>
          </a:ln>
        </p:spPr>
      </p:pic>
    </p:spTree>
    <p:extLst>
      <p:ext uri="{BB962C8B-B14F-4D97-AF65-F5344CB8AC3E}">
        <p14:creationId xmlns:p14="http://schemas.microsoft.com/office/powerpoint/2010/main" val="1030299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Осипов Егор Владимирович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2921" y="1358216"/>
            <a:ext cx="5657247" cy="2800767"/>
          </a:xfrm>
          <a:prstGeom prst="rect">
            <a:avLst/>
          </a:prstGeom>
          <a:noFill/>
        </p:spPr>
        <p:txBody>
          <a:bodyPr wrap="square" rtlCol="0">
            <a:spAutoFit/>
          </a:bodyPr>
          <a:lstStyle/>
          <a:p>
            <a:pPr algn="just">
              <a:defRPr/>
            </a:pPr>
            <a:r>
              <a:rPr lang="ru-RU" sz="1600" b="1" dirty="0"/>
              <a:t>Место работы и должность в настоящее время: </a:t>
            </a:r>
            <a:r>
              <a:rPr lang="ru-RU" sz="1600" dirty="0"/>
              <a:t>Генеральный директор ОАО «Завод Пак ТАЙМ</a:t>
            </a:r>
            <a:r>
              <a:rPr lang="ru-RU" sz="1600" dirty="0" smtClean="0"/>
              <a:t>»</a:t>
            </a:r>
          </a:p>
          <a:p>
            <a:pPr algn="just">
              <a:defRPr/>
            </a:pPr>
            <a:endParaRPr lang="ru-RU" sz="1600" dirty="0"/>
          </a:p>
          <a:p>
            <a:pPr algn="just">
              <a:defRPr/>
            </a:pPr>
            <a:r>
              <a:rPr lang="ru-RU" sz="1600" b="1" dirty="0"/>
              <a:t>Опыт работы: </a:t>
            </a:r>
            <a:r>
              <a:rPr lang="ru-RU" sz="1600" dirty="0"/>
              <a:t>ОАО </a:t>
            </a:r>
            <a:r>
              <a:rPr lang="ru-RU" sz="1600" dirty="0" err="1"/>
              <a:t>Нэфис</a:t>
            </a:r>
            <a:r>
              <a:rPr lang="ru-RU" sz="1600" dirty="0"/>
              <a:t> </a:t>
            </a:r>
            <a:r>
              <a:rPr lang="ru-RU" sz="1600" dirty="0" err="1"/>
              <a:t>Косметикс</a:t>
            </a:r>
            <a:r>
              <a:rPr lang="ru-RU" sz="1600" dirty="0"/>
              <a:t> (Основные бренды компании: AOS, </a:t>
            </a:r>
            <a:r>
              <a:rPr lang="ru-RU" sz="1600" dirty="0" err="1"/>
              <a:t>BiMAX</a:t>
            </a:r>
            <a:r>
              <a:rPr lang="ru-RU" sz="1600" dirty="0"/>
              <a:t>, </a:t>
            </a:r>
            <a:r>
              <a:rPr lang="ru-RU" sz="1600" dirty="0" err="1"/>
              <a:t>Sorti</a:t>
            </a:r>
            <a:r>
              <a:rPr lang="ru-RU" sz="1600" dirty="0"/>
              <a:t>, </a:t>
            </a:r>
            <a:r>
              <a:rPr lang="ru-RU" sz="1600" dirty="0" err="1"/>
              <a:t>Love</a:t>
            </a:r>
            <a:r>
              <a:rPr lang="ru-RU" sz="1600" dirty="0"/>
              <a:t>, Биолан), ОАО «ВымпелКом» (бренд Билайн) – ведущий специалист отдела маркетинговых исследований, ООО «Исследования потребительских рынков» - директор по исследованиям, Издательский дом </a:t>
            </a:r>
            <a:r>
              <a:rPr lang="ru-RU" sz="1600" dirty="0" err="1"/>
              <a:t>Компьютерра</a:t>
            </a:r>
            <a:r>
              <a:rPr lang="ru-RU" sz="1600" dirty="0"/>
              <a:t> – аналитик, </a:t>
            </a:r>
            <a:r>
              <a:rPr lang="ru-RU" sz="1600" dirty="0" smtClean="0"/>
              <a:t>журналист</a:t>
            </a:r>
          </a:p>
          <a:p>
            <a:pPr algn="just">
              <a:defRPr/>
            </a:pPr>
            <a:endParaRPr lang="ru-RU" sz="1600" dirty="0"/>
          </a:p>
          <a:p>
            <a:pPr algn="just">
              <a:defRPr/>
            </a:pPr>
            <a:r>
              <a:rPr lang="ru-RU" sz="1600" b="1" dirty="0"/>
              <a:t>Дисциплина: </a:t>
            </a:r>
            <a:r>
              <a:rPr lang="ru-RU" sz="1600" dirty="0"/>
              <a:t>Разработка нового продукта</a:t>
            </a:r>
          </a:p>
        </p:txBody>
      </p:sp>
      <p:pic>
        <p:nvPicPr>
          <p:cNvPr id="7" name="Объект 4"/>
          <p:cNvPicPr>
            <a:picLocks/>
          </p:cNvPicPr>
          <p:nvPr/>
        </p:nvPicPr>
        <p:blipFill>
          <a:blip r:embed="rId5">
            <a:lum bright="18000"/>
          </a:blip>
          <a:srcRect l="22362" t="20769" r="45287" b="24657"/>
          <a:stretch>
            <a:fillRect/>
          </a:stretch>
        </p:blipFill>
        <p:spPr bwMode="auto">
          <a:xfrm>
            <a:off x="6461370" y="1204652"/>
            <a:ext cx="2406336" cy="2591074"/>
          </a:xfrm>
          <a:prstGeom prst="roundRect">
            <a:avLst/>
          </a:prstGeom>
          <a:noFill/>
          <a:ln w="57150">
            <a:solidFill>
              <a:schemeClr val="tx2"/>
            </a:solidFill>
            <a:miter lim="800000"/>
            <a:headEnd/>
            <a:tailEnd/>
          </a:ln>
        </p:spPr>
      </p:pic>
    </p:spTree>
    <p:extLst>
      <p:ext uri="{BB962C8B-B14F-4D97-AF65-F5344CB8AC3E}">
        <p14:creationId xmlns:p14="http://schemas.microsoft.com/office/powerpoint/2010/main" val="10810929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smtClean="0">
                <a:solidFill>
                  <a:srgbClr val="0D62B2"/>
                </a:solidFill>
                <a:latin typeface="Trebuchet MS"/>
                <a:cs typeface="Trebuchet MS"/>
              </a:rPr>
              <a:t>Панченко Надежда Викторовна</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2921" y="829573"/>
            <a:ext cx="6052396" cy="4031873"/>
          </a:xfrm>
          <a:prstGeom prst="rect">
            <a:avLst/>
          </a:prstGeom>
          <a:noFill/>
        </p:spPr>
        <p:txBody>
          <a:bodyPr wrap="square" rtlCol="0">
            <a:spAutoFit/>
          </a:bodyPr>
          <a:lstStyle/>
          <a:p>
            <a:pPr algn="just">
              <a:defRPr/>
            </a:pPr>
            <a:r>
              <a:rPr lang="ru-RU" sz="1600" b="1" dirty="0"/>
              <a:t>Место работы и должность в настоящее время: </a:t>
            </a:r>
            <a:r>
              <a:rPr lang="ru-RU" sz="1600" dirty="0"/>
              <a:t>глава коммуникационной группы SCG</a:t>
            </a:r>
          </a:p>
          <a:p>
            <a:r>
              <a:rPr lang="ru-RU" sz="1600" b="1" dirty="0"/>
              <a:t>Опыт работы</a:t>
            </a:r>
            <a:r>
              <a:rPr lang="ru-RU" sz="1600" b="1" dirty="0" smtClean="0"/>
              <a:t>:</a:t>
            </a:r>
            <a:r>
              <a:rPr lang="ru-RU" sz="1600" dirty="0" smtClean="0"/>
              <a:t>, </a:t>
            </a:r>
            <a:r>
              <a:rPr lang="ru-RU" sz="1600" dirty="0"/>
              <a:t>эксперт в сфере интегрированных маркетинговых коммуникаций. </a:t>
            </a:r>
            <a:r>
              <a:rPr lang="ru-RU" sz="1600" dirty="0" smtClean="0"/>
              <a:t>Член </a:t>
            </a:r>
            <a:r>
              <a:rPr lang="ru-RU" sz="1600" dirty="0"/>
              <a:t>Совета РАМУ, член Экспертного Совета премии в сфере маркетинга и рекламы "Серебряный Меркурий".</a:t>
            </a:r>
          </a:p>
          <a:p>
            <a:r>
              <a:rPr lang="ru-RU" sz="1600" dirty="0"/>
              <a:t>Занимала руководящие позиции в CITYMETRIA GROUP, </a:t>
            </a:r>
            <a:r>
              <a:rPr lang="ru-RU" sz="1600" dirty="0" err="1"/>
              <a:t>Pro-Vision</a:t>
            </a:r>
            <a:r>
              <a:rPr lang="ru-RU" sz="1600" dirty="0"/>
              <a:t> </a:t>
            </a:r>
            <a:r>
              <a:rPr lang="ru-RU" sz="1600" dirty="0" err="1"/>
              <a:t>Group</a:t>
            </a:r>
            <a:r>
              <a:rPr lang="ru-RU" sz="1600" dirty="0"/>
              <a:t> </a:t>
            </a:r>
            <a:r>
              <a:rPr lang="ru-RU" sz="1600" dirty="0" err="1"/>
              <a:t>Market</a:t>
            </a:r>
            <a:r>
              <a:rPr lang="ru-RU" sz="1600" dirty="0"/>
              <a:t> </a:t>
            </a:r>
            <a:r>
              <a:rPr lang="ru-RU" sz="1600" dirty="0" err="1"/>
              <a:t>Group</a:t>
            </a:r>
            <a:r>
              <a:rPr lang="ru-RU" sz="1600" dirty="0"/>
              <a:t>, Р.И.М. </a:t>
            </a:r>
            <a:r>
              <a:rPr lang="ru-RU" sz="1600" dirty="0" err="1"/>
              <a:t>Porter</a:t>
            </a:r>
            <a:r>
              <a:rPr lang="ru-RU" sz="1600" dirty="0"/>
              <a:t> </a:t>
            </a:r>
            <a:r>
              <a:rPr lang="ru-RU" sz="1600" dirty="0" err="1"/>
              <a:t>Novelli</a:t>
            </a:r>
            <a:r>
              <a:rPr lang="ru-RU" sz="1600" dirty="0"/>
              <a:t>, а также в крупных коммерческих компаниях.</a:t>
            </a:r>
          </a:p>
          <a:p>
            <a:r>
              <a:rPr lang="ru-RU" sz="1600" dirty="0"/>
              <a:t>Соискатель на степень кандидата социологических наук, автор научных статей и монографий по корпоративным и маркетинговым коммуникациям, PR, экономической социологии.</a:t>
            </a:r>
          </a:p>
          <a:p>
            <a:r>
              <a:rPr lang="ru-RU" sz="1600" dirty="0"/>
              <a:t>16-летний опыт Надежды включает в себя более 1000 реализованных проектов, в том числе мероприятий в сфере интегрированных маркетинговых коммуникаций (PR,  ATL, BTL, TTL) для ведущих международных и российских компаний и брендов.</a:t>
            </a:r>
          </a:p>
          <a:p>
            <a:pPr algn="just">
              <a:defRPr/>
            </a:pPr>
            <a:r>
              <a:rPr lang="ru-RU" sz="1600" b="1" dirty="0" smtClean="0"/>
              <a:t>Дисциплина</a:t>
            </a:r>
            <a:r>
              <a:rPr lang="ru-RU" sz="1600" b="1" dirty="0"/>
              <a:t>: </a:t>
            </a:r>
            <a:r>
              <a:rPr lang="ru-RU" sz="1600" dirty="0" smtClean="0"/>
              <a:t>Событийный маркетинг </a:t>
            </a:r>
            <a:endParaRPr lang="ru-RU" sz="1600" dirty="0"/>
          </a:p>
        </p:txBody>
      </p:sp>
      <p:pic>
        <p:nvPicPr>
          <p:cNvPr id="7" name="Объект 4"/>
          <p:cNvPicPr>
            <a:picLocks/>
          </p:cNvPicPr>
          <p:nvPr/>
        </p:nvPicPr>
        <p:blipFill rotWithShape="1">
          <a:blip r:embed="rId5">
            <a:extLst>
              <a:ext uri="{28A0092B-C50C-407E-A947-70E740481C1C}">
                <a14:useLocalDpi xmlns:a14="http://schemas.microsoft.com/office/drawing/2010/main" val="0"/>
              </a:ext>
            </a:extLst>
          </a:blip>
          <a:srcRect l="-556" t="-395" r="1031" b="38370"/>
          <a:stretch/>
        </p:blipFill>
        <p:spPr bwMode="auto">
          <a:xfrm>
            <a:off x="5985868" y="1075426"/>
            <a:ext cx="1917729" cy="1770083"/>
          </a:xfrm>
          <a:prstGeom prst="roundRect">
            <a:avLst/>
          </a:prstGeom>
          <a:noFill/>
          <a:ln w="9525">
            <a:noFill/>
            <a:miter lim="800000"/>
            <a:headEnd/>
            <a:tailEnd/>
          </a:ln>
        </p:spPr>
      </p:pic>
      <p:sp>
        <p:nvSpPr>
          <p:cNvPr id="3" name="Прямоугольник 2"/>
          <p:cNvSpPr/>
          <p:nvPr/>
        </p:nvSpPr>
        <p:spPr>
          <a:xfrm>
            <a:off x="352369" y="4774168"/>
            <a:ext cx="5633499" cy="369332"/>
          </a:xfrm>
          <a:prstGeom prst="rect">
            <a:avLst/>
          </a:prstGeom>
        </p:spPr>
        <p:txBody>
          <a:bodyPr wrap="square">
            <a:spAutoFit/>
          </a:bodyPr>
          <a:lstStyle/>
          <a:p>
            <a:r>
              <a:rPr lang="en-US" dirty="0">
                <a:hlinkClick r:id="rId6"/>
              </a:rPr>
              <a:t>https://www.facebook.com/nadezhda.panchenko.1</a:t>
            </a:r>
            <a:endParaRPr lang="ru-RU" dirty="0"/>
          </a:p>
        </p:txBody>
      </p:sp>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47" y="4795765"/>
            <a:ext cx="336776" cy="336776"/>
          </a:xfrm>
          <a:prstGeom prst="rect">
            <a:avLst/>
          </a:prstGeom>
        </p:spPr>
      </p:pic>
      <p:pic>
        <p:nvPicPr>
          <p:cNvPr id="6" name="Рисунок 5"/>
          <p:cNvPicPr>
            <a:picLocks noChangeAspect="1"/>
          </p:cNvPicPr>
          <p:nvPr/>
        </p:nvPicPr>
        <p:blipFill rotWithShape="1">
          <a:blip r:embed="rId8">
            <a:extLst>
              <a:ext uri="{28A0092B-C50C-407E-A947-70E740481C1C}">
                <a14:useLocalDpi xmlns:a14="http://schemas.microsoft.com/office/drawing/2010/main" val="0"/>
              </a:ext>
            </a:extLst>
          </a:blip>
          <a:srcRect b="33006"/>
          <a:stretch/>
        </p:blipFill>
        <p:spPr>
          <a:xfrm>
            <a:off x="7175431" y="2472800"/>
            <a:ext cx="1849299" cy="1859526"/>
          </a:xfrm>
          <a:prstGeom prst="roundRect">
            <a:avLst/>
          </a:prstGeom>
        </p:spPr>
      </p:pic>
    </p:spTree>
    <p:extLst>
      <p:ext uri="{BB962C8B-B14F-4D97-AF65-F5344CB8AC3E}">
        <p14:creationId xmlns:p14="http://schemas.microsoft.com/office/powerpoint/2010/main" val="4087500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217277" y="337483"/>
            <a:ext cx="7466313" cy="552122"/>
          </a:xfrm>
        </p:spPr>
        <p:txBody>
          <a:bodyPr>
            <a:noAutofit/>
          </a:bodyPr>
          <a:lstStyle/>
          <a:p>
            <a:pPr algn="l"/>
            <a:r>
              <a:rPr lang="ru-RU" sz="2800" b="1" dirty="0">
                <a:solidFill>
                  <a:srgbClr val="0D62B2"/>
                </a:solidFill>
                <a:latin typeface="Trebuchet MS"/>
                <a:cs typeface="Trebuchet MS"/>
              </a:rPr>
              <a:t>Плотникова Наталья Викторовна</a:t>
            </a:r>
          </a:p>
        </p:txBody>
      </p:sp>
      <p:sp>
        <p:nvSpPr>
          <p:cNvPr id="10" name="TextBox 9"/>
          <p:cNvSpPr txBox="1"/>
          <p:nvPr/>
        </p:nvSpPr>
        <p:spPr>
          <a:xfrm>
            <a:off x="217277" y="1136358"/>
            <a:ext cx="5657247" cy="3539430"/>
          </a:xfrm>
          <a:prstGeom prst="rect">
            <a:avLst/>
          </a:prstGeom>
          <a:noFill/>
        </p:spPr>
        <p:txBody>
          <a:bodyPr wrap="square" rtlCol="0">
            <a:spAutoFit/>
          </a:bodyPr>
          <a:lstStyle/>
          <a:p>
            <a:pPr>
              <a:buClr>
                <a:schemeClr val="accent2"/>
              </a:buClr>
            </a:pPr>
            <a:r>
              <a:rPr lang="ru-RU" sz="1600" b="1" dirty="0"/>
              <a:t>Ученая степень, звание: </a:t>
            </a:r>
            <a:r>
              <a:rPr lang="ru-RU" sz="1600" dirty="0"/>
              <a:t>кандидат политических наук</a:t>
            </a:r>
          </a:p>
          <a:p>
            <a:pPr>
              <a:buClr>
                <a:schemeClr val="accent2"/>
              </a:buClr>
            </a:pPr>
            <a:r>
              <a:rPr lang="ru-RU" sz="1600" dirty="0"/>
              <a:t>Место работы и должность в настоящее время: Советник президента Компании Развития Общественных </a:t>
            </a:r>
            <a:r>
              <a:rPr lang="ru-RU" sz="1600" dirty="0" smtClean="0"/>
              <a:t>Связей</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Стаж работы в PR 13 лет. С 1997 года ведет экспертно-аналитическую и проектную деятельность в сферах международного гуманитарного сотрудничества и содействия международному развитию. Являлась советником заместителя генерального директора ФГУП РАМИ «РИА Новости». </a:t>
            </a:r>
            <a:endParaRPr lang="ru-RU" sz="1600" dirty="0" smtClean="0"/>
          </a:p>
          <a:p>
            <a:pPr>
              <a:buClr>
                <a:schemeClr val="accent2"/>
              </a:buClr>
            </a:pPr>
            <a:endParaRPr lang="ru-RU" sz="1600" dirty="0"/>
          </a:p>
          <a:p>
            <a:pPr>
              <a:buClr>
                <a:schemeClr val="accent2"/>
              </a:buClr>
            </a:pPr>
            <a:r>
              <a:rPr lang="ru-RU" sz="1600" b="1" dirty="0"/>
              <a:t>Дисциплина: </a:t>
            </a:r>
            <a:r>
              <a:rPr lang="ru-RU" sz="1600" dirty="0"/>
              <a:t>Стратегический менеджмент PR-агентства и PR-отдела</a:t>
            </a:r>
          </a:p>
        </p:txBody>
      </p:sp>
      <p:pic>
        <p:nvPicPr>
          <p:cNvPr id="11" name="Объект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4524" y="1048091"/>
            <a:ext cx="3045400" cy="3226626"/>
          </a:xfrm>
          <a:prstGeom prst="roundRect">
            <a:avLst/>
          </a:prstGeom>
          <a:ln w="57150">
            <a:solidFill>
              <a:schemeClr val="tx2"/>
            </a:solidFill>
          </a:ln>
        </p:spPr>
      </p:pic>
    </p:spTree>
    <p:extLst>
      <p:ext uri="{BB962C8B-B14F-4D97-AF65-F5344CB8AC3E}">
        <p14:creationId xmlns:p14="http://schemas.microsoft.com/office/powerpoint/2010/main" val="729333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Сазонов Алексей Дмитриевич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084093"/>
            <a:ext cx="5657247" cy="3293209"/>
          </a:xfrm>
          <a:prstGeom prst="rect">
            <a:avLst/>
          </a:prstGeom>
          <a:noFill/>
        </p:spPr>
        <p:txBody>
          <a:bodyPr wrap="square" rtlCol="0">
            <a:spAutoFit/>
          </a:bodyPr>
          <a:lstStyle/>
          <a:p>
            <a:pPr algn="just"/>
            <a:r>
              <a:rPr lang="ru-RU" sz="1600" b="1" dirty="0"/>
              <a:t>Ученая степень, звание:</a:t>
            </a:r>
            <a:r>
              <a:rPr lang="ru-RU" sz="1600" dirty="0"/>
              <a:t> Кандидат технических наук</a:t>
            </a:r>
          </a:p>
          <a:p>
            <a:pPr>
              <a:buClr>
                <a:schemeClr val="accent2"/>
              </a:buClr>
            </a:pPr>
            <a:r>
              <a:rPr lang="ru-RU" sz="1600" dirty="0"/>
              <a:t>Место работы и должность в настоящее время: партнер, руководитель </a:t>
            </a:r>
            <a:r>
              <a:rPr lang="ru-RU" sz="1600" dirty="0" err="1"/>
              <a:t>медианаправления</a:t>
            </a:r>
            <a:r>
              <a:rPr lang="ru-RU" sz="1600" dirty="0"/>
              <a:t> Консалтинговой компании </a:t>
            </a:r>
            <a:r>
              <a:rPr lang="ru-RU" sz="1600" dirty="0" err="1" smtClean="0"/>
              <a:t>CupMedia</a:t>
            </a:r>
            <a:endParaRPr lang="ru-RU" sz="1600" dirty="0" smtClean="0"/>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в рекламном бизнесе более 15 лет. Работал в ведущих рекламных агентствах: Максима, </a:t>
            </a:r>
            <a:r>
              <a:rPr lang="ru-RU" sz="1600" dirty="0" err="1"/>
              <a:t>D'Arcy</a:t>
            </a:r>
            <a:r>
              <a:rPr lang="ru-RU" sz="1600" dirty="0"/>
              <a:t>, </a:t>
            </a:r>
            <a:r>
              <a:rPr lang="ru-RU" sz="1600" dirty="0" err="1"/>
              <a:t>Radical</a:t>
            </a:r>
            <a:r>
              <a:rPr lang="ru-RU" sz="1600" dirty="0"/>
              <a:t> </a:t>
            </a:r>
            <a:r>
              <a:rPr lang="ru-RU" sz="1600" dirty="0" err="1"/>
              <a:t>Media</a:t>
            </a:r>
            <a:r>
              <a:rPr lang="ru-RU" sz="1600" dirty="0"/>
              <a:t>, NFQ; и компаниях на позициях: руководитель группы, </a:t>
            </a:r>
            <a:r>
              <a:rPr lang="ru-RU" sz="1600" dirty="0" err="1"/>
              <a:t>медиадиректор</a:t>
            </a:r>
            <a:r>
              <a:rPr lang="ru-RU" sz="1600" dirty="0"/>
              <a:t>, директор по стратегическому планированию, директор по рекламе и маркетингу</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err="1"/>
              <a:t>Медиапланирование</a:t>
            </a:r>
            <a:endParaRPr lang="ru-RU" sz="1600" dirty="0"/>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134" y="1012874"/>
            <a:ext cx="2400466" cy="3200621"/>
          </a:xfrm>
          <a:prstGeom prst="roundRect">
            <a:avLst/>
          </a:prstGeom>
          <a:ln w="57150">
            <a:solidFill>
              <a:schemeClr val="tx2"/>
            </a:solidFill>
          </a:ln>
        </p:spPr>
      </p:pic>
    </p:spTree>
    <p:extLst>
      <p:ext uri="{BB962C8B-B14F-4D97-AF65-F5344CB8AC3E}">
        <p14:creationId xmlns:p14="http://schemas.microsoft.com/office/powerpoint/2010/main" val="79893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Саркисян Овик Армикович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39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084093"/>
            <a:ext cx="5657247" cy="3293209"/>
          </a:xfrm>
          <a:prstGeom prst="rect">
            <a:avLst/>
          </a:prstGeom>
          <a:noFill/>
        </p:spPr>
        <p:txBody>
          <a:bodyPr wrap="square" rtlCol="0">
            <a:spAutoFit/>
          </a:bodyPr>
          <a:lstStyle/>
          <a:p>
            <a:r>
              <a:rPr lang="ru-RU" sz="1600" b="1" dirty="0"/>
              <a:t>Ученая степень, звание: </a:t>
            </a:r>
            <a:r>
              <a:rPr lang="ru-RU" sz="1600" dirty="0"/>
              <a:t>кандидат технических наук, доцент</a:t>
            </a:r>
          </a:p>
          <a:p>
            <a:r>
              <a:rPr lang="ru-RU" sz="1600" dirty="0"/>
              <a:t>Место работы и должность в настоящее время: с 1995 г. исполнительный директор рекламного агентства «Нью-ТОН»  - одного из лидеров рынка транзитной рекламы</a:t>
            </a:r>
            <a:r>
              <a:rPr lang="ru-RU" sz="1600" dirty="0" smtClean="0"/>
              <a:t>, </a:t>
            </a:r>
            <a:r>
              <a:rPr lang="ru-RU" sz="1600" dirty="0"/>
              <a:t>специалист по транзитной и наружной </a:t>
            </a:r>
            <a:r>
              <a:rPr lang="ru-RU" sz="1600" dirty="0" smtClean="0"/>
              <a:t>рекламе</a:t>
            </a:r>
            <a:r>
              <a:rPr lang="ru-RU" sz="1600" dirty="0"/>
              <a:t>,</a:t>
            </a:r>
            <a:r>
              <a:rPr lang="ru-RU" sz="1600" dirty="0" smtClean="0"/>
              <a:t> </a:t>
            </a:r>
            <a:r>
              <a:rPr lang="ru-RU" sz="1600" dirty="0"/>
              <a:t>доцент кафедры рекламы и бизнес-коммуникаций </a:t>
            </a:r>
            <a:r>
              <a:rPr lang="ru-RU" sz="1600" dirty="0" smtClean="0"/>
              <a:t>РУДН, </a:t>
            </a:r>
          </a:p>
          <a:p>
            <a:endParaRPr lang="ru-RU" sz="1600" dirty="0"/>
          </a:p>
          <a:p>
            <a:r>
              <a:rPr lang="ru-RU" sz="1600" b="1" dirty="0"/>
              <a:t>Публикации: </a:t>
            </a:r>
            <a:r>
              <a:rPr lang="ru-RU" sz="1600" dirty="0"/>
              <a:t>автор ряда книг по рекламе, эксперт деловой прессы по рынку транзитной рекламы</a:t>
            </a:r>
            <a:r>
              <a:rPr lang="ru-RU" sz="1600" dirty="0" smtClean="0"/>
              <a:t>.</a:t>
            </a:r>
          </a:p>
          <a:p>
            <a:endParaRPr lang="ru-RU" sz="1600" dirty="0"/>
          </a:p>
          <a:p>
            <a:r>
              <a:rPr lang="ru-RU" sz="1600" b="1" dirty="0"/>
              <a:t>Дисциплины: </a:t>
            </a:r>
            <a:r>
              <a:rPr lang="ru-RU" sz="1600" dirty="0"/>
              <a:t>Основы интегрированных коммуникаций в рекламе,  Реклама и PR (практический курс для МВА), Наружная и транзитная реклама</a:t>
            </a:r>
          </a:p>
        </p:txBody>
      </p:sp>
      <p:pic>
        <p:nvPicPr>
          <p:cNvPr id="7" name="Picture 2" descr="http://www.outdoor.ru/upload/medialibrary/8dc/8dc053af8232bff6db95794880dcaf2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9256" y="1012874"/>
            <a:ext cx="1806657" cy="2209978"/>
          </a:xfrm>
          <a:prstGeom prst="roundRect">
            <a:avLst/>
          </a:prstGeom>
          <a:noFill/>
          <a:ln w="57150">
            <a:noFill/>
          </a:ln>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2585" y="2197618"/>
            <a:ext cx="2239617" cy="2239617"/>
          </a:xfrm>
          <a:prstGeom prst="roundRect">
            <a:avLst/>
          </a:prstGeom>
          <a:ln w="57150">
            <a:noFill/>
          </a:ln>
        </p:spPr>
      </p:pic>
      <p:sp>
        <p:nvSpPr>
          <p:cNvPr id="9" name="Прямоугольник 8"/>
          <p:cNvSpPr/>
          <p:nvPr/>
        </p:nvSpPr>
        <p:spPr>
          <a:xfrm>
            <a:off x="774398" y="4531073"/>
            <a:ext cx="4144340" cy="369332"/>
          </a:xfrm>
          <a:prstGeom prst="rect">
            <a:avLst/>
          </a:prstGeom>
        </p:spPr>
        <p:txBody>
          <a:bodyPr wrap="none">
            <a:spAutoFit/>
          </a:bodyPr>
          <a:lstStyle/>
          <a:p>
            <a:r>
              <a:rPr lang="en-US" dirty="0">
                <a:hlinkClick r:id="rId7"/>
              </a:rPr>
              <a:t>https://www.facebook.com/ovik.sarkisyan</a:t>
            </a: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362" y="4538199"/>
            <a:ext cx="336776" cy="336776"/>
          </a:xfrm>
          <a:prstGeom prst="rect">
            <a:avLst/>
          </a:prstGeom>
        </p:spPr>
      </p:pic>
    </p:spTree>
    <p:extLst>
      <p:ext uri="{BB962C8B-B14F-4D97-AF65-F5344CB8AC3E}">
        <p14:creationId xmlns:p14="http://schemas.microsoft.com/office/powerpoint/2010/main" val="3808935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0" y="460752"/>
            <a:ext cx="7466313" cy="552122"/>
          </a:xfrm>
        </p:spPr>
        <p:txBody>
          <a:bodyPr>
            <a:noAutofit/>
          </a:bodyPr>
          <a:lstStyle/>
          <a:p>
            <a:pPr algn="l"/>
            <a:r>
              <a:rPr lang="ru-RU" sz="2800" b="1" dirty="0">
                <a:solidFill>
                  <a:srgbClr val="0D62B2"/>
                </a:solidFill>
                <a:latin typeface="Trebuchet MS"/>
                <a:cs typeface="Trebuchet MS"/>
              </a:rPr>
              <a:t>Аржанова Кристина Александровна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0" name="TextBox 9"/>
          <p:cNvSpPr txBox="1"/>
          <p:nvPr/>
        </p:nvSpPr>
        <p:spPr>
          <a:xfrm>
            <a:off x="0" y="829573"/>
            <a:ext cx="6326454" cy="4278094"/>
          </a:xfrm>
          <a:prstGeom prst="rect">
            <a:avLst/>
          </a:prstGeom>
          <a:noFill/>
        </p:spPr>
        <p:txBody>
          <a:bodyPr wrap="square" rtlCol="0">
            <a:spAutoFit/>
          </a:bodyPr>
          <a:lstStyle/>
          <a:p>
            <a:r>
              <a:rPr lang="ru-RU" sz="1600" b="1" dirty="0"/>
              <a:t>Ученая степень: </a:t>
            </a:r>
            <a:r>
              <a:rPr lang="ru-RU" sz="1600" dirty="0"/>
              <a:t>кандидат психологических наук</a:t>
            </a:r>
          </a:p>
          <a:p>
            <a:r>
              <a:rPr lang="ru-RU" sz="1600" b="1" dirty="0"/>
              <a:t>Место работы и должность в настоящее время: </a:t>
            </a:r>
            <a:r>
              <a:rPr lang="ru-RU" sz="1600" dirty="0"/>
              <a:t>ассистент кафедры рекламы и бизнес-коммуникаций ИМЭБ РУДН</a:t>
            </a:r>
          </a:p>
          <a:p>
            <a:r>
              <a:rPr lang="ru-RU" sz="1600" b="1" dirty="0"/>
              <a:t>Опыт работы и достижения: </a:t>
            </a:r>
          </a:p>
          <a:p>
            <a:r>
              <a:rPr lang="ru-RU" sz="1600" dirty="0" smtClean="0"/>
              <a:t>Работает в сфере коммуникаций с 2011 года. Руководитель PR-направлений ООО «КБ Стрелка». Руководитель пресс-службы Всероссийской общественной молодежной организации парламентской политической партии. Пресс-секретарь кандидата на должность мэра Москвы депутата ГД М.В. Дегтярева. Пресс-секретарь Регионального экологического общественного фонда. Помощник депутата Государственной Думы РФ.</a:t>
            </a:r>
            <a:r>
              <a:rPr lang="en-US" sz="1600" dirty="0" smtClean="0"/>
              <a:t> </a:t>
            </a:r>
            <a:endParaRPr lang="en-US" sz="1600" dirty="0"/>
          </a:p>
          <a:p>
            <a:r>
              <a:rPr lang="ru-RU" sz="1600" b="1" dirty="0" smtClean="0"/>
              <a:t>Дисциплины:</a:t>
            </a:r>
            <a:r>
              <a:rPr lang="ru-RU" sz="1600" dirty="0" smtClean="0"/>
              <a:t> «Создание персонального имиджа», «История рекламы и связей с общественностью», «Основы интегрированных коммуникаций в PR», «Теория и практика массовой информации», «Психология рекламы и PR», «PR в современном мире», «Цвет как инструмент коммуникации», «Практика интегрированных коммуникаций».</a:t>
            </a:r>
            <a:endParaRPr lang="ru-RU" sz="1600" dirty="0"/>
          </a:p>
        </p:txBody>
      </p:sp>
      <p:pic>
        <p:nvPicPr>
          <p:cNvPr id="1026" name="Picture 2" descr="IMG_20170515_203051_51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771" y="1012874"/>
            <a:ext cx="1528526" cy="21090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6313" y="2003305"/>
            <a:ext cx="1568190" cy="2080086"/>
          </a:xfrm>
          <a:prstGeom prst="roundRect">
            <a:avLst/>
          </a:prstGeom>
        </p:spPr>
      </p:pic>
    </p:spTree>
    <p:extLst>
      <p:ext uri="{BB962C8B-B14F-4D97-AF65-F5344CB8AC3E}">
        <p14:creationId xmlns:p14="http://schemas.microsoft.com/office/powerpoint/2010/main" val="289890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40</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35762"/>
            <a:ext cx="7466313" cy="552122"/>
          </a:xfrm>
        </p:spPr>
        <p:txBody>
          <a:bodyPr>
            <a:noAutofit/>
          </a:bodyPr>
          <a:lstStyle/>
          <a:p>
            <a:pPr algn="l"/>
            <a:r>
              <a:rPr lang="ru-RU" sz="2800" b="1" dirty="0">
                <a:solidFill>
                  <a:srgbClr val="0D62B2"/>
                </a:solidFill>
                <a:latin typeface="Trebuchet MS"/>
                <a:cs typeface="Trebuchet MS"/>
              </a:rPr>
              <a:t>Селюкова Юлия Евгеньевна</a:t>
            </a:r>
          </a:p>
        </p:txBody>
      </p:sp>
      <p:sp>
        <p:nvSpPr>
          <p:cNvPr id="10" name="TextBox 9"/>
          <p:cNvSpPr txBox="1"/>
          <p:nvPr/>
        </p:nvSpPr>
        <p:spPr>
          <a:xfrm>
            <a:off x="118607" y="1231573"/>
            <a:ext cx="5657247" cy="3539430"/>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Директор проекта «Новые лидеры в образовании» Благотворительного Фонда Сбербанка «Вклад в будущее</a:t>
            </a:r>
            <a:r>
              <a:rPr lang="ru-RU" sz="1600" dirty="0" smtClean="0"/>
              <a:t>»</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директор НП «Лифт в будущее», директор по развитию Российской экономической школы, директор по маркетингу в </a:t>
            </a:r>
            <a:r>
              <a:rPr lang="ru-RU" sz="1600" dirty="0" err="1"/>
              <a:t>Sanoma</a:t>
            </a:r>
            <a:r>
              <a:rPr lang="ru-RU" sz="1600" dirty="0"/>
              <a:t> </a:t>
            </a:r>
            <a:r>
              <a:rPr lang="ru-RU" sz="1600" dirty="0" err="1"/>
              <a:t>Independent</a:t>
            </a:r>
            <a:r>
              <a:rPr lang="ru-RU" sz="1600" dirty="0"/>
              <a:t> </a:t>
            </a:r>
            <a:r>
              <a:rPr lang="ru-RU" sz="1600" dirty="0" err="1"/>
              <a:t>Media</a:t>
            </a:r>
            <a:r>
              <a:rPr lang="ru-RU" sz="1600" dirty="0"/>
              <a:t>, деловой газете «Ведомости» и журнале </a:t>
            </a:r>
            <a:r>
              <a:rPr lang="ru-RU" sz="1600" dirty="0" err="1"/>
              <a:t>SmartMoney</a:t>
            </a:r>
            <a:r>
              <a:rPr lang="ru-RU" sz="1600" dirty="0"/>
              <a:t>. Начальник Центра корпоративных коммуникаций финансовой компании «</a:t>
            </a:r>
            <a:r>
              <a:rPr lang="ru-RU" sz="1600" dirty="0" err="1"/>
              <a:t>Европлан</a:t>
            </a:r>
            <a:r>
              <a:rPr lang="ru-RU" sz="1600" dirty="0"/>
              <a:t>». Более 10 лет проработала в </a:t>
            </a:r>
            <a:r>
              <a:rPr lang="ru-RU" sz="1600" dirty="0" err="1"/>
              <a:t>в</a:t>
            </a:r>
            <a:r>
              <a:rPr lang="ru-RU" sz="1600" dirty="0"/>
              <a:t> департаментах маркетинга компаний </a:t>
            </a:r>
            <a:r>
              <a:rPr lang="ru-RU" sz="1600" dirty="0" err="1"/>
              <a:t>Hershey</a:t>
            </a:r>
            <a:r>
              <a:rPr lang="ru-RU" sz="1600" dirty="0"/>
              <a:t> </a:t>
            </a:r>
            <a:r>
              <a:rPr lang="ru-RU" sz="1600" dirty="0" err="1"/>
              <a:t>Foods</a:t>
            </a:r>
            <a:r>
              <a:rPr lang="ru-RU" sz="1600" dirty="0"/>
              <a:t>, </a:t>
            </a:r>
            <a:r>
              <a:rPr lang="ru-RU" sz="1600" dirty="0" err="1"/>
              <a:t>Unilever</a:t>
            </a:r>
            <a:r>
              <a:rPr lang="ru-RU" sz="1600" dirty="0"/>
              <a:t>, </a:t>
            </a:r>
            <a:r>
              <a:rPr lang="ru-RU" sz="1600" dirty="0" err="1"/>
              <a:t>Mondeliz</a:t>
            </a:r>
            <a:r>
              <a:rPr lang="ru-RU" sz="1600" dirty="0"/>
              <a:t>. </a:t>
            </a:r>
            <a:endParaRPr lang="ru-RU" sz="1600" dirty="0" smtClean="0"/>
          </a:p>
          <a:p>
            <a:pPr>
              <a:buClr>
                <a:schemeClr val="accent2"/>
              </a:buClr>
            </a:pPr>
            <a:endParaRPr lang="ru-RU" sz="1600" dirty="0"/>
          </a:p>
          <a:p>
            <a:pPr>
              <a:buClr>
                <a:schemeClr val="accent2"/>
              </a:buClr>
            </a:pPr>
            <a:r>
              <a:rPr lang="ru-RU" sz="1600" b="1" dirty="0"/>
              <a:t>Дисциплина: </a:t>
            </a:r>
            <a:r>
              <a:rPr lang="ru-RU" sz="1600" dirty="0" err="1"/>
              <a:t>Репутационный</a:t>
            </a:r>
            <a:r>
              <a:rPr lang="ru-RU" sz="1600" dirty="0"/>
              <a:t> менеджмент</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535" y="887884"/>
            <a:ext cx="2217419" cy="2217419"/>
          </a:xfrm>
          <a:prstGeom prst="round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1027" y="2360568"/>
            <a:ext cx="2122973" cy="2122973"/>
          </a:xfrm>
          <a:prstGeom prst="roundRect">
            <a:avLst/>
          </a:prstGeom>
        </p:spPr>
      </p:pic>
    </p:spTree>
    <p:extLst>
      <p:ext uri="{BB962C8B-B14F-4D97-AF65-F5344CB8AC3E}">
        <p14:creationId xmlns:p14="http://schemas.microsoft.com/office/powerpoint/2010/main" val="4277959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919" y="460752"/>
            <a:ext cx="7466313" cy="552122"/>
          </a:xfrm>
        </p:spPr>
        <p:txBody>
          <a:bodyPr>
            <a:noAutofit/>
          </a:bodyPr>
          <a:lstStyle/>
          <a:p>
            <a:pPr algn="l"/>
            <a:r>
              <a:rPr lang="ru-RU" sz="2800" b="1" dirty="0" err="1">
                <a:solidFill>
                  <a:srgbClr val="0D62B2"/>
                </a:solidFill>
                <a:latin typeface="Trebuchet MS"/>
                <a:cs typeface="Trebuchet MS"/>
              </a:rPr>
              <a:t>Тихоненков</a:t>
            </a:r>
            <a:r>
              <a:rPr lang="ru-RU" sz="2800" b="1" dirty="0">
                <a:solidFill>
                  <a:srgbClr val="0D62B2"/>
                </a:solidFill>
                <a:latin typeface="Trebuchet MS"/>
                <a:cs typeface="Trebuchet MS"/>
              </a:rPr>
              <a:t> Владимир </a:t>
            </a:r>
            <a:r>
              <a:rPr lang="ru-RU" sz="2800" b="1" dirty="0" err="1">
                <a:solidFill>
                  <a:srgbClr val="0D62B2"/>
                </a:solidFill>
                <a:latin typeface="Trebuchet MS"/>
                <a:cs typeface="Trebuchet MS"/>
              </a:rPr>
              <a:t>Партевович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144919" y="932280"/>
            <a:ext cx="5657247" cy="4031873"/>
          </a:xfrm>
          <a:prstGeom prst="rect">
            <a:avLst/>
          </a:prstGeom>
          <a:noFill/>
        </p:spPr>
        <p:txBody>
          <a:bodyPr wrap="square" rtlCol="0">
            <a:spAutoFit/>
          </a:bodyPr>
          <a:lstStyle/>
          <a:p>
            <a:pPr algn="just"/>
            <a:r>
              <a:rPr lang="ru-RU" sz="1600" b="1" dirty="0"/>
              <a:t>Место работы и должность в настоящее время: </a:t>
            </a:r>
          </a:p>
          <a:p>
            <a:pPr algn="just"/>
            <a:r>
              <a:rPr lang="ru-RU" sz="1600" dirty="0"/>
              <a:t>Директор по маркетингу и развитию бизнеса 4P </a:t>
            </a:r>
            <a:r>
              <a:rPr lang="ru-RU" sz="1600" dirty="0" err="1" smtClean="0"/>
              <a:t>Group</a:t>
            </a:r>
            <a:endParaRPr lang="ru-RU" sz="1600" dirty="0" smtClean="0"/>
          </a:p>
          <a:p>
            <a:pPr algn="just"/>
            <a:endParaRPr lang="ru-RU" sz="1600" dirty="0"/>
          </a:p>
          <a:p>
            <a:pPr algn="just"/>
            <a:r>
              <a:rPr lang="ru-RU" sz="1600" b="1" dirty="0"/>
              <a:t>Опыт работы: </a:t>
            </a:r>
            <a:r>
              <a:rPr lang="ru-RU" sz="1600" dirty="0"/>
              <a:t>руководитель рекламной службы в Министерстве Внешней Торговли, в Торгово-промышленной Палате РФ, представитель Торгово-Промышленной Палаты и В/О </a:t>
            </a:r>
            <a:r>
              <a:rPr lang="ru-RU" sz="1600" dirty="0" err="1"/>
              <a:t>Внешторгреклама</a:t>
            </a:r>
            <a:r>
              <a:rPr lang="ru-RU" sz="1600" dirty="0"/>
              <a:t> в Торговом представительстве РФ в Японии, опыт работы в Великобритании на одной из крупных британских маркетинговых фирм - </a:t>
            </a:r>
            <a:r>
              <a:rPr lang="ru-RU" sz="1600" dirty="0" err="1"/>
              <a:t>Crayton</a:t>
            </a:r>
            <a:r>
              <a:rPr lang="ru-RU" sz="1600" dirty="0"/>
              <a:t>, </a:t>
            </a:r>
            <a:r>
              <a:rPr lang="ru-RU" sz="1600" dirty="0" err="1"/>
              <a:t>Lodge</a:t>
            </a:r>
            <a:r>
              <a:rPr lang="ru-RU" sz="1600" dirty="0"/>
              <a:t> &amp; </a:t>
            </a:r>
            <a:r>
              <a:rPr lang="ru-RU" sz="1600" dirty="0" err="1"/>
              <a:t>Knight</a:t>
            </a:r>
            <a:r>
              <a:rPr lang="ru-RU" sz="1600" dirty="0"/>
              <a:t>, топ-менеджер в международных сетевых рекламных агентствах: </a:t>
            </a:r>
            <a:r>
              <a:rPr lang="ru-RU" sz="1600" dirty="0" err="1"/>
              <a:t>PubliEurope</a:t>
            </a:r>
            <a:r>
              <a:rPr lang="ru-RU" sz="1600" dirty="0"/>
              <a:t>, </a:t>
            </a:r>
            <a:r>
              <a:rPr lang="ru-RU" sz="1600" dirty="0" err="1"/>
              <a:t>Bates</a:t>
            </a:r>
            <a:r>
              <a:rPr lang="ru-RU" sz="1600" dirty="0"/>
              <a:t>/</a:t>
            </a:r>
            <a:r>
              <a:rPr lang="ru-RU" sz="1600" dirty="0" err="1"/>
              <a:t>Saatchi&amp;Saatchi</a:t>
            </a:r>
            <a:r>
              <a:rPr lang="ru-RU" sz="1600" dirty="0"/>
              <a:t>, ADV / </a:t>
            </a:r>
            <a:r>
              <a:rPr lang="ru-RU" sz="1600" dirty="0" err="1"/>
              <a:t>Initiative</a:t>
            </a:r>
            <a:r>
              <a:rPr lang="ru-RU" sz="1600" dirty="0"/>
              <a:t> </a:t>
            </a:r>
            <a:r>
              <a:rPr lang="ru-RU" sz="1600" dirty="0" err="1"/>
              <a:t>Media</a:t>
            </a:r>
            <a:r>
              <a:rPr lang="ru-RU" sz="1600" dirty="0"/>
              <a:t>, </a:t>
            </a:r>
            <a:r>
              <a:rPr lang="ru-RU" sz="1600" dirty="0" err="1"/>
              <a:t>McCann-Communications</a:t>
            </a:r>
            <a:r>
              <a:rPr lang="ru-RU" sz="1600" dirty="0"/>
              <a:t>, </a:t>
            </a:r>
            <a:r>
              <a:rPr lang="ru-RU" sz="1600" dirty="0" err="1"/>
              <a:t>Young&amp;Rubicam</a:t>
            </a:r>
            <a:r>
              <a:rPr lang="ru-RU" sz="1600" dirty="0"/>
              <a:t>/</a:t>
            </a:r>
            <a:r>
              <a:rPr lang="ru-RU" sz="1600" dirty="0" err="1"/>
              <a:t>Wunderman</a:t>
            </a:r>
            <a:r>
              <a:rPr lang="ru-RU" sz="1600" dirty="0"/>
              <a:t>, руководитель рекламной службы компании </a:t>
            </a:r>
            <a:r>
              <a:rPr lang="ru-RU" sz="1600" dirty="0" err="1"/>
              <a:t>Roust</a:t>
            </a:r>
            <a:r>
              <a:rPr lang="ru-RU" sz="1600" dirty="0"/>
              <a:t> Inc / Русский Стандарт</a:t>
            </a:r>
            <a:r>
              <a:rPr lang="ru-RU" sz="1600" dirty="0" smtClean="0"/>
              <a:t>.</a:t>
            </a:r>
          </a:p>
          <a:p>
            <a:pPr algn="just"/>
            <a:endParaRPr lang="ru-RU" sz="1600" dirty="0"/>
          </a:p>
          <a:p>
            <a:pPr algn="just"/>
            <a:r>
              <a:rPr lang="ru-RU" sz="1600" b="1" dirty="0"/>
              <a:t>Дисциплина: </a:t>
            </a:r>
            <a:r>
              <a:rPr lang="ru-RU" sz="1600" dirty="0"/>
              <a:t>Реклама во внешнеэкономической деятельности</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166" y="932280"/>
            <a:ext cx="2032000" cy="2032000"/>
          </a:xfrm>
          <a:prstGeom prst="roundRect">
            <a:avLst/>
          </a:prstGeom>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l="41304" t="26280"/>
          <a:stretch/>
        </p:blipFill>
        <p:spPr>
          <a:xfrm>
            <a:off x="6997148" y="2480807"/>
            <a:ext cx="2146852" cy="2022281"/>
          </a:xfrm>
          <a:prstGeom prst="roundRect">
            <a:avLst/>
          </a:prstGeom>
        </p:spPr>
      </p:pic>
    </p:spTree>
    <p:extLst>
      <p:ext uri="{BB962C8B-B14F-4D97-AF65-F5344CB8AC3E}">
        <p14:creationId xmlns:p14="http://schemas.microsoft.com/office/powerpoint/2010/main" val="15429633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Фесенко Владислав Леонардович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42</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084093"/>
            <a:ext cx="5657247" cy="3539430"/>
          </a:xfrm>
          <a:prstGeom prst="rect">
            <a:avLst/>
          </a:prstGeom>
          <a:noFill/>
        </p:spPr>
        <p:txBody>
          <a:bodyPr wrap="square" rtlCol="0">
            <a:spAutoFit/>
          </a:bodyPr>
          <a:lstStyle/>
          <a:p>
            <a:pPr algn="just"/>
            <a:r>
              <a:rPr lang="ru-RU" sz="1600" b="1" dirty="0"/>
              <a:t>Место работы и должность в настоящее время: </a:t>
            </a:r>
            <a:r>
              <a:rPr lang="ru-RU" sz="1600" dirty="0"/>
              <a:t>Креативный директор  рекламного агентства </a:t>
            </a:r>
            <a:r>
              <a:rPr lang="ru-RU" sz="1600" dirty="0" err="1"/>
              <a:t>Brandmaster</a:t>
            </a:r>
            <a:r>
              <a:rPr lang="ru-RU" sz="1600" dirty="0" smtClean="0"/>
              <a:t>.</a:t>
            </a:r>
          </a:p>
          <a:p>
            <a:pPr algn="just"/>
            <a:endParaRPr lang="ru-RU" sz="1600" dirty="0"/>
          </a:p>
          <a:p>
            <a:pPr algn="just"/>
            <a:r>
              <a:rPr lang="ru-RU" sz="1600" b="1" dirty="0"/>
              <a:t>Опыт работы и достижения: </a:t>
            </a:r>
            <a:r>
              <a:rPr lang="ru-RU" sz="1600" dirty="0"/>
              <a:t>художественный </a:t>
            </a:r>
            <a:r>
              <a:rPr lang="ru-RU" sz="1600" dirty="0" smtClean="0"/>
              <a:t>руководитель </a:t>
            </a:r>
            <a:r>
              <a:rPr lang="ru-RU" sz="1600" dirty="0" err="1"/>
              <a:t>постпродакшн</a:t>
            </a:r>
            <a:r>
              <a:rPr lang="ru-RU" sz="1600" dirty="0"/>
              <a:t> студии DMB&amp;B, арт-директор отдела TV и рекламы «Два крыла» (</a:t>
            </a:r>
            <a:r>
              <a:rPr lang="ru-RU" sz="1600" dirty="0" err="1"/>
              <a:t>Видеоинтернейшнл</a:t>
            </a:r>
            <a:r>
              <a:rPr lang="ru-RU" sz="1600" dirty="0"/>
              <a:t>), креативный директор группы рекламных кампаний ACG, креативный директор рекламно-информационного агентства «ДНК», креативный директор </a:t>
            </a:r>
            <a:r>
              <a:rPr lang="ru-RU" sz="1600" dirty="0" err="1"/>
              <a:t>event</a:t>
            </a:r>
            <a:r>
              <a:rPr lang="ru-RU" sz="1600" dirty="0"/>
              <a:t>-агентства </a:t>
            </a:r>
            <a:r>
              <a:rPr lang="ru-RU" sz="1600" dirty="0" err="1"/>
              <a:t>Prima</a:t>
            </a:r>
            <a:r>
              <a:rPr lang="ru-RU" sz="1600" dirty="0"/>
              <a:t> </a:t>
            </a:r>
            <a:r>
              <a:rPr lang="ru-RU" sz="1600" dirty="0" err="1"/>
              <a:t>eventum</a:t>
            </a:r>
            <a:r>
              <a:rPr lang="ru-RU" sz="1600" dirty="0"/>
              <a:t>, лауреат международный фестивалей анимационного кино (Япония, Германия</a:t>
            </a:r>
            <a:r>
              <a:rPr lang="ru-RU" sz="1600" dirty="0" smtClean="0"/>
              <a:t>).</a:t>
            </a:r>
          </a:p>
          <a:p>
            <a:pPr algn="just"/>
            <a:endParaRPr lang="ru-RU" sz="1600" dirty="0"/>
          </a:p>
          <a:p>
            <a:pPr algn="just"/>
            <a:r>
              <a:rPr lang="ru-RU" sz="1600" b="1" dirty="0"/>
              <a:t>Дисциплины: </a:t>
            </a:r>
            <a:r>
              <a:rPr lang="ru-RU" sz="1600" dirty="0"/>
              <a:t>Основы </a:t>
            </a:r>
            <a:r>
              <a:rPr lang="ru-RU" sz="1600" dirty="0" err="1"/>
              <a:t>брендинга</a:t>
            </a:r>
            <a:r>
              <a:rPr lang="ru-RU" sz="1600" dirty="0"/>
              <a:t>, Креатив в рекламе, Нестандартные рекламные и </a:t>
            </a:r>
            <a:r>
              <a:rPr lang="en-US" sz="1600" dirty="0"/>
              <a:t>PR</a:t>
            </a:r>
            <a:r>
              <a:rPr lang="ru-RU" sz="1600" dirty="0"/>
              <a:t>-технологии и др.</a:t>
            </a:r>
          </a:p>
        </p:txBody>
      </p:sp>
      <p:pic>
        <p:nvPicPr>
          <p:cNvPr id="7" name="Содержимое 4" descr="Фесенко Владислав Леонардович.jpg"/>
          <p:cNvPicPr>
            <a:picLocks noChangeAspect="1"/>
          </p:cNvPicPr>
          <p:nvPr/>
        </p:nvPicPr>
        <p:blipFill rotWithShape="1">
          <a:blip r:embed="rId5" cstate="print"/>
          <a:srcRect b="21066"/>
          <a:stretch/>
        </p:blipFill>
        <p:spPr>
          <a:xfrm>
            <a:off x="6065943" y="1084093"/>
            <a:ext cx="2932167" cy="3081127"/>
          </a:xfrm>
          <a:prstGeom prst="roundRect">
            <a:avLst/>
          </a:prstGeom>
          <a:ln w="57150">
            <a:solidFill>
              <a:schemeClr val="tx2"/>
            </a:solidFill>
          </a:ln>
        </p:spPr>
      </p:pic>
    </p:spTree>
    <p:extLst>
      <p:ext uri="{BB962C8B-B14F-4D97-AF65-F5344CB8AC3E}">
        <p14:creationId xmlns:p14="http://schemas.microsoft.com/office/powerpoint/2010/main" val="34077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43</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a:solidFill>
                  <a:srgbClr val="0D62B2"/>
                </a:solidFill>
                <a:latin typeface="Trebuchet MS"/>
                <a:cs typeface="Trebuchet MS"/>
              </a:rPr>
              <a:t>Черкашина Анастасия Алексеевна</a:t>
            </a:r>
          </a:p>
        </p:txBody>
      </p:sp>
      <p:sp>
        <p:nvSpPr>
          <p:cNvPr id="10" name="TextBox 9"/>
          <p:cNvSpPr txBox="1"/>
          <p:nvPr/>
        </p:nvSpPr>
        <p:spPr>
          <a:xfrm>
            <a:off x="118607" y="1387142"/>
            <a:ext cx="5657247" cy="2831544"/>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Руководитель направления качественных исследований Компании Мост Маркетинг. Специализируется на проведении </a:t>
            </a:r>
            <a:r>
              <a:rPr lang="ru-RU" sz="1600" dirty="0" err="1"/>
              <a:t>воркшопов</a:t>
            </a:r>
            <a:r>
              <a:rPr lang="ru-RU" sz="1600" dirty="0"/>
              <a:t>, тренингов, </a:t>
            </a:r>
            <a:r>
              <a:rPr lang="ru-RU" sz="1600" dirty="0" err="1"/>
              <a:t>юзабилити</a:t>
            </a:r>
            <a:r>
              <a:rPr lang="ru-RU" sz="1600" dirty="0"/>
              <a:t> исследований, онлайн </a:t>
            </a:r>
            <a:r>
              <a:rPr lang="ru-RU" sz="1600" dirty="0" smtClean="0"/>
              <a:t>исследований.</a:t>
            </a:r>
          </a:p>
          <a:p>
            <a:pPr>
              <a:buClr>
                <a:schemeClr val="accent2"/>
              </a:buClr>
            </a:pPr>
            <a:endParaRPr lang="ru-RU" sz="1600" dirty="0" smtClean="0"/>
          </a:p>
          <a:p>
            <a:pPr>
              <a:buClr>
                <a:schemeClr val="accent2"/>
              </a:buClr>
            </a:pPr>
            <a:r>
              <a:rPr lang="ru-RU" sz="1600" b="1" dirty="0" smtClean="0"/>
              <a:t>Опыт работы и достижения:</a:t>
            </a:r>
          </a:p>
          <a:p>
            <a:pPr>
              <a:buClr>
                <a:schemeClr val="accent2"/>
              </a:buClr>
            </a:pPr>
            <a:r>
              <a:rPr lang="ru-RU" sz="1600" dirty="0" smtClean="0"/>
              <a:t>работала </a:t>
            </a:r>
            <a:r>
              <a:rPr lang="ru-RU" sz="1600" dirty="0"/>
              <a:t>во ВЦИОМ, Институте Социологии РАН; компаниях </a:t>
            </a:r>
            <a:r>
              <a:rPr lang="ru-RU" sz="1600" dirty="0" err="1"/>
              <a:t>Синовейт-Комкон</a:t>
            </a:r>
            <a:r>
              <a:rPr lang="ru-RU" sz="1600" dirty="0"/>
              <a:t>, </a:t>
            </a:r>
            <a:r>
              <a:rPr lang="ru-RU" sz="1600" dirty="0" err="1"/>
              <a:t>Ipsos</a:t>
            </a:r>
            <a:r>
              <a:rPr lang="ru-RU" sz="1600" dirty="0"/>
              <a:t> и др</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a:t>Эффективность рекламных кампаний</a:t>
            </a:r>
          </a:p>
          <a:p>
            <a:pPr>
              <a:buClr>
                <a:schemeClr val="accent2"/>
              </a:buClr>
            </a:pPr>
            <a:endParaRPr lang="ru-RU" dirty="0">
              <a:latin typeface="Trebuchet MS" charset="0"/>
              <a:ea typeface="Trebuchet MS" charset="0"/>
              <a:cs typeface="Trebuchet MS"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982" y="1004502"/>
            <a:ext cx="2269869" cy="2269869"/>
          </a:xfrm>
          <a:prstGeom prst="round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0788" y="2452514"/>
            <a:ext cx="2100127" cy="2100127"/>
          </a:xfrm>
          <a:prstGeom prst="roundRect">
            <a:avLst/>
          </a:prstGeom>
        </p:spPr>
      </p:pic>
    </p:spTree>
    <p:extLst>
      <p:ext uri="{BB962C8B-B14F-4D97-AF65-F5344CB8AC3E}">
        <p14:creationId xmlns:p14="http://schemas.microsoft.com/office/powerpoint/2010/main" val="1236333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44</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12"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Чумиков</a:t>
            </a:r>
            <a:r>
              <a:rPr lang="ru-RU" sz="2800" b="1" dirty="0">
                <a:solidFill>
                  <a:srgbClr val="0D62B2"/>
                </a:solidFill>
                <a:latin typeface="Trebuchet MS"/>
                <a:cs typeface="Trebuchet MS"/>
              </a:rPr>
              <a:t> Александр Николаевич</a:t>
            </a:r>
          </a:p>
        </p:txBody>
      </p:sp>
      <p:sp>
        <p:nvSpPr>
          <p:cNvPr id="13" name="TextBox 12"/>
          <p:cNvSpPr txBox="1"/>
          <p:nvPr/>
        </p:nvSpPr>
        <p:spPr>
          <a:xfrm>
            <a:off x="118607" y="1120101"/>
            <a:ext cx="5657247" cy="3570208"/>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президент агентства Международный пресс-клуб. </a:t>
            </a:r>
            <a:r>
              <a:rPr lang="ru-RU" sz="1600" dirty="0" err="1"/>
              <a:t>Чумиков</a:t>
            </a:r>
            <a:r>
              <a:rPr lang="ru-RU" sz="1600" dirty="0"/>
              <a:t> PR и </a:t>
            </a:r>
            <a:r>
              <a:rPr lang="ru-RU" sz="1600" dirty="0" smtClean="0"/>
              <a:t>консалтинг</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Член экспертного совета Российской Ассоциации по связям с общественностью (РАСО), президент Академии политической науки (АПН). Лауреат Национальной премии в области связей с общественностью "Серебряный лучник", премии Союза журналистов России, специальной премии Государственного департамента США</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a:t>PR в государственных структурах, Технологии GR</a:t>
            </a:r>
          </a:p>
          <a:p>
            <a:pPr>
              <a:buClr>
                <a:schemeClr val="accent2"/>
              </a:buClr>
            </a:pPr>
            <a:endParaRPr lang="ru-RU" dirty="0">
              <a:latin typeface="Trebuchet MS" charset="0"/>
              <a:ea typeface="Trebuchet MS" charset="0"/>
              <a:cs typeface="Trebuchet MS"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14369" r="5143"/>
          <a:stretch/>
        </p:blipFill>
        <p:spPr>
          <a:xfrm>
            <a:off x="5688389" y="1050202"/>
            <a:ext cx="2573015" cy="1797212"/>
          </a:xfrm>
          <a:prstGeom prst="roundRect">
            <a:avLst/>
          </a:prstGeom>
        </p:spPr>
      </p:pic>
      <p:pic>
        <p:nvPicPr>
          <p:cNvPr id="2" name="Рисунок 1"/>
          <p:cNvPicPr>
            <a:picLocks noChangeAspect="1"/>
          </p:cNvPicPr>
          <p:nvPr/>
        </p:nvPicPr>
        <p:blipFill rotWithShape="1">
          <a:blip r:embed="rId6">
            <a:extLst>
              <a:ext uri="{28A0092B-C50C-407E-A947-70E740481C1C}">
                <a14:useLocalDpi xmlns:a14="http://schemas.microsoft.com/office/drawing/2010/main" val="0"/>
              </a:ext>
            </a:extLst>
          </a:blip>
          <a:srcRect l="12520" r="15900"/>
          <a:stretch/>
        </p:blipFill>
        <p:spPr>
          <a:xfrm>
            <a:off x="7112956" y="2464904"/>
            <a:ext cx="2027583" cy="1876385"/>
          </a:xfrm>
          <a:prstGeom prst="roundRect">
            <a:avLst/>
          </a:prstGeom>
        </p:spPr>
      </p:pic>
    </p:spTree>
    <p:extLst>
      <p:ext uri="{BB962C8B-B14F-4D97-AF65-F5344CB8AC3E}">
        <p14:creationId xmlns:p14="http://schemas.microsoft.com/office/powerpoint/2010/main" val="634221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Шаронова Светлана Алексеевна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084171"/>
            <a:ext cx="5657247" cy="3631763"/>
          </a:xfrm>
          <a:prstGeom prst="rect">
            <a:avLst/>
          </a:prstGeom>
          <a:noFill/>
        </p:spPr>
        <p:txBody>
          <a:bodyPr wrap="square" rtlCol="0">
            <a:spAutoFit/>
          </a:bodyPr>
          <a:lstStyle/>
          <a:p>
            <a:pPr algn="just"/>
            <a:r>
              <a:rPr lang="ru-RU" sz="1600" b="1" dirty="0"/>
              <a:t>Ученая степень, звание: </a:t>
            </a:r>
            <a:r>
              <a:rPr lang="ru-RU" sz="1600" dirty="0"/>
              <a:t>доктор социологических наук, профессор кафедры Общей социологии Факультета социальных наук ПСТГУ, зам. декана по УМС, зав. лабораторией, профессор Социологического факультета МГУ, профессор кафедры Социологии РАГС, доцент, профессор кафедры Социологии Факультета гуманитарных и социальных наук РУДН. Член RS-22 Социологии религии ISA,</a:t>
            </a:r>
            <a:br>
              <a:rPr lang="ru-RU" sz="1600" dirty="0"/>
            </a:br>
            <a:r>
              <a:rPr lang="ru-RU" sz="1600" dirty="0"/>
              <a:t>Член ESA Социальные теории </a:t>
            </a:r>
            <a:r>
              <a:rPr lang="ru-RU" sz="1600" dirty="0" err="1"/>
              <a:t>Research</a:t>
            </a:r>
            <a:r>
              <a:rPr lang="ru-RU" sz="1600" dirty="0"/>
              <a:t> </a:t>
            </a:r>
            <a:r>
              <a:rPr lang="ru-RU" sz="1600" dirty="0" err="1"/>
              <a:t>Network</a:t>
            </a:r>
            <a:r>
              <a:rPr lang="ru-RU" sz="1600" dirty="0"/>
              <a:t>,</a:t>
            </a:r>
            <a:br>
              <a:rPr lang="ru-RU" sz="1600" dirty="0"/>
            </a:br>
            <a:r>
              <a:rPr lang="ru-RU" sz="1600" dirty="0"/>
              <a:t>Член Российского общества социологов.</a:t>
            </a:r>
            <a:endParaRPr lang="ru-RU" sz="1600" dirty="0" smtClean="0"/>
          </a:p>
          <a:p>
            <a:pPr algn="just"/>
            <a:endParaRPr lang="ru-RU" sz="1600" dirty="0"/>
          </a:p>
          <a:p>
            <a:pPr algn="just"/>
            <a:r>
              <a:rPr lang="ru-RU" sz="1600" b="1" dirty="0"/>
              <a:t>Место работы и должность в настоящее время: </a:t>
            </a:r>
            <a:r>
              <a:rPr lang="ru-RU" sz="1600" dirty="0"/>
              <a:t>профессор кафедры рекламы и бизнес-коммуникаций ИМЭБ </a:t>
            </a:r>
            <a:r>
              <a:rPr lang="ru-RU" sz="1600" dirty="0" smtClean="0"/>
              <a:t>РУДН</a:t>
            </a:r>
          </a:p>
          <a:p>
            <a:pPr algn="just"/>
            <a:endParaRPr lang="ru-RU" sz="1600" dirty="0"/>
          </a:p>
          <a:p>
            <a:pPr algn="just"/>
            <a:r>
              <a:rPr lang="ru-RU" sz="1600" b="1" dirty="0"/>
              <a:t>Дисциплина: </a:t>
            </a:r>
            <a:r>
              <a:rPr lang="ru-RU" sz="1600" dirty="0"/>
              <a:t>Социология</a:t>
            </a:r>
          </a:p>
        </p:txBody>
      </p:sp>
      <p:pic>
        <p:nvPicPr>
          <p:cNvPr id="7" name="Picture 2" descr="http://www.imeb.ru/images/pm/00000082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057" b="10725"/>
          <a:stretch/>
        </p:blipFill>
        <p:spPr bwMode="auto">
          <a:xfrm>
            <a:off x="6535726" y="1235246"/>
            <a:ext cx="2188983" cy="2568272"/>
          </a:xfrm>
          <a:prstGeom prst="round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24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18607" y="302872"/>
            <a:ext cx="7466313" cy="552122"/>
          </a:xfrm>
        </p:spPr>
        <p:txBody>
          <a:bodyPr>
            <a:noAutofit/>
          </a:bodyPr>
          <a:lstStyle/>
          <a:p>
            <a:pPr algn="l"/>
            <a:r>
              <a:rPr lang="ru-RU" sz="2800" b="1" dirty="0">
                <a:solidFill>
                  <a:srgbClr val="0D62B2"/>
                </a:solidFill>
                <a:latin typeface="Trebuchet MS"/>
                <a:cs typeface="Trebuchet MS"/>
              </a:rPr>
              <a:t>Шевелева Ольга Владимировна</a:t>
            </a:r>
          </a:p>
        </p:txBody>
      </p:sp>
      <p:sp>
        <p:nvSpPr>
          <p:cNvPr id="10" name="TextBox 9"/>
          <p:cNvSpPr txBox="1"/>
          <p:nvPr/>
        </p:nvSpPr>
        <p:spPr>
          <a:xfrm>
            <a:off x="276485" y="1199837"/>
            <a:ext cx="5657247" cy="2831544"/>
          </a:xfrm>
          <a:prstGeom prst="rect">
            <a:avLst/>
          </a:prstGeom>
          <a:noFill/>
        </p:spPr>
        <p:txBody>
          <a:bodyPr wrap="square" rtlCol="0">
            <a:spAutoFit/>
          </a:bodyPr>
          <a:lstStyle/>
          <a:p>
            <a:pPr>
              <a:buClr>
                <a:schemeClr val="accent2"/>
              </a:buClr>
            </a:pPr>
            <a:r>
              <a:rPr lang="ru-RU" sz="1600" b="1" dirty="0"/>
              <a:t>Опыт работы и достижения:</a:t>
            </a:r>
          </a:p>
          <a:p>
            <a:pPr>
              <a:buClr>
                <a:schemeClr val="accent2"/>
              </a:buClr>
            </a:pPr>
            <a:r>
              <a:rPr lang="ru-RU" sz="1600" dirty="0"/>
              <a:t>Тренер-консультант и эксперт по вопросам современного делового протокола и этикета с 24-летним стажем. Член Национальной ассоциации специалистов по протоколу.</a:t>
            </a:r>
          </a:p>
          <a:p>
            <a:pPr>
              <a:buClr>
                <a:schemeClr val="accent2"/>
              </a:buClr>
            </a:pPr>
            <a:r>
              <a:rPr lang="ru-RU" sz="1600" dirty="0"/>
              <a:t>Автор книг «Организация ведения переговоров» (2007, 2014), «Манеры для карьеры» (2014), «Атлет и этикет» (2016).</a:t>
            </a:r>
          </a:p>
          <a:p>
            <a:pPr>
              <a:buClr>
                <a:schemeClr val="accent2"/>
              </a:buClr>
            </a:pPr>
            <a:r>
              <a:rPr lang="ru-RU" sz="1600" dirty="0"/>
              <a:t>Сертифицирована Дипломатической академией Министерства иностранных дел Российской Федерации</a:t>
            </a:r>
            <a:r>
              <a:rPr lang="ru-RU" sz="1600" dirty="0" smtClean="0"/>
              <a:t>.</a:t>
            </a:r>
          </a:p>
          <a:p>
            <a:pPr>
              <a:buClr>
                <a:schemeClr val="accent2"/>
              </a:buClr>
            </a:pPr>
            <a:endParaRPr lang="ru-RU" sz="1600" dirty="0"/>
          </a:p>
          <a:p>
            <a:pPr>
              <a:buClr>
                <a:schemeClr val="accent2"/>
              </a:buClr>
            </a:pPr>
            <a:r>
              <a:rPr lang="ru-RU" sz="1600" b="1" dirty="0"/>
              <a:t>Дисциплина: </a:t>
            </a:r>
            <a:r>
              <a:rPr lang="ru-RU" sz="1600" dirty="0"/>
              <a:t>Деловые коммуникации, этикет и протокол.</a:t>
            </a:r>
          </a:p>
          <a:p>
            <a:pPr>
              <a:buClr>
                <a:schemeClr val="accent2"/>
              </a:buClr>
            </a:pPr>
            <a:endParaRPr lang="ru-RU" dirty="0">
              <a:latin typeface="Trebuchet MS" charset="0"/>
              <a:ea typeface="Trebuchet MS" charset="0"/>
              <a:cs typeface="Trebuchet MS" charset="0"/>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9388" y="2782586"/>
            <a:ext cx="2444612" cy="1628723"/>
          </a:xfrm>
          <a:prstGeom prst="round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56" y="854994"/>
            <a:ext cx="1729547" cy="2293038"/>
          </a:xfrm>
          <a:prstGeom prst="roundRect">
            <a:avLst/>
          </a:prstGeom>
        </p:spPr>
      </p:pic>
    </p:spTree>
    <p:extLst>
      <p:ext uri="{BB962C8B-B14F-4D97-AF65-F5344CB8AC3E}">
        <p14:creationId xmlns:p14="http://schemas.microsoft.com/office/powerpoint/2010/main" val="42917852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itle 1"/>
          <p:cNvSpPr>
            <a:spLocks noGrp="1"/>
          </p:cNvSpPr>
          <p:nvPr>
            <p:ph type="ctrTitle"/>
          </p:nvPr>
        </p:nvSpPr>
        <p:spPr>
          <a:xfrm>
            <a:off x="118607" y="302872"/>
            <a:ext cx="7466313" cy="552122"/>
          </a:xfrm>
        </p:spPr>
        <p:txBody>
          <a:bodyPr>
            <a:noAutofit/>
          </a:bodyPr>
          <a:lstStyle/>
          <a:p>
            <a:pPr algn="l"/>
            <a:r>
              <a:rPr lang="ru-RU" sz="2800" b="1" dirty="0" err="1">
                <a:solidFill>
                  <a:srgbClr val="0D62B2"/>
                </a:solidFill>
                <a:latin typeface="Trebuchet MS"/>
                <a:cs typeface="Trebuchet MS"/>
              </a:rPr>
              <a:t>Щербатюк</a:t>
            </a:r>
            <a:r>
              <a:rPr lang="ru-RU" sz="2800" b="1" dirty="0">
                <a:solidFill>
                  <a:srgbClr val="0D62B2"/>
                </a:solidFill>
                <a:latin typeface="Trebuchet MS"/>
                <a:cs typeface="Trebuchet MS"/>
              </a:rPr>
              <a:t> Анна Сергеевна</a:t>
            </a:r>
          </a:p>
        </p:txBody>
      </p:sp>
      <p:sp>
        <p:nvSpPr>
          <p:cNvPr id="12" name="TextBox 11"/>
          <p:cNvSpPr txBox="1"/>
          <p:nvPr/>
        </p:nvSpPr>
        <p:spPr>
          <a:xfrm>
            <a:off x="118607" y="1144780"/>
            <a:ext cx="5657247" cy="3046988"/>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a:t>
            </a:r>
          </a:p>
          <a:p>
            <a:pPr>
              <a:buClr>
                <a:schemeClr val="accent2"/>
              </a:buClr>
            </a:pPr>
            <a:r>
              <a:rPr lang="en-US" sz="1600" dirty="0"/>
              <a:t>HR-</a:t>
            </a:r>
            <a:r>
              <a:rPr lang="ru-RU" sz="1600" dirty="0"/>
              <a:t>директор в </a:t>
            </a:r>
            <a:r>
              <a:rPr lang="en-US" sz="1600" dirty="0"/>
              <a:t>ARK </a:t>
            </a:r>
            <a:r>
              <a:rPr lang="en-US" sz="1600" dirty="0" smtClean="0"/>
              <a:t>Group</a:t>
            </a:r>
            <a:endParaRPr lang="ru-RU" sz="1600" dirty="0" smtClean="0"/>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Опыт работы с персоналом 10 лет (из них 6,5 лет в рекламной сфере). Ведение полного цикла работ по подбору, адаптации, оценке и мотивации персонала, а также по поддержанию корпоративной культуры для семи рекламных агентств холдинга ARK GROUP (ARK CONNECT, INBRIEF, </a:t>
            </a:r>
            <a:r>
              <a:rPr lang="ru-RU" sz="1600" dirty="0" err="1"/>
              <a:t>Leto</a:t>
            </a:r>
            <a:r>
              <a:rPr lang="ru-RU" sz="1600" dirty="0"/>
              <a:t>, REPA, </a:t>
            </a:r>
            <a:r>
              <a:rPr lang="ru-RU" sz="1600" dirty="0" err="1"/>
              <a:t>PromoSpace</a:t>
            </a:r>
            <a:r>
              <a:rPr lang="ru-RU" sz="1600" dirty="0"/>
              <a:t>, </a:t>
            </a:r>
            <a:r>
              <a:rPr lang="ru-RU" sz="1600" dirty="0" err="1"/>
              <a:t>Brand</a:t>
            </a:r>
            <a:r>
              <a:rPr lang="ru-RU" sz="1600" dirty="0"/>
              <a:t> </a:t>
            </a:r>
            <a:r>
              <a:rPr lang="ru-RU" sz="1600" dirty="0" err="1"/>
              <a:t>Affairs</a:t>
            </a:r>
            <a:r>
              <a:rPr lang="ru-RU" sz="1600" dirty="0"/>
              <a:t>, </a:t>
            </a:r>
            <a:r>
              <a:rPr lang="ru-RU" sz="1600" dirty="0" err="1"/>
              <a:t>Sigma</a:t>
            </a:r>
            <a:r>
              <a:rPr lang="ru-RU" sz="1600" dirty="0" smtClean="0"/>
              <a:t>)</a:t>
            </a:r>
          </a:p>
          <a:p>
            <a:pPr>
              <a:buClr>
                <a:schemeClr val="accent2"/>
              </a:buClr>
            </a:pPr>
            <a:endParaRPr lang="ru-RU" sz="1600" b="1" dirty="0"/>
          </a:p>
          <a:p>
            <a:pPr>
              <a:buClr>
                <a:schemeClr val="accent2"/>
              </a:buClr>
            </a:pPr>
            <a:r>
              <a:rPr lang="ru-RU" sz="1600" b="1" dirty="0"/>
              <a:t>Дисциплина: </a:t>
            </a:r>
            <a:r>
              <a:rPr lang="en-US" sz="1600" dirty="0"/>
              <a:t>HR-</a:t>
            </a:r>
            <a:r>
              <a:rPr lang="ru-RU" sz="1600" dirty="0"/>
              <a:t>коммуникации</a:t>
            </a:r>
          </a:p>
        </p:txBody>
      </p:sp>
      <p:pic>
        <p:nvPicPr>
          <p:cNvPr id="13" name="Объект 5"/>
          <p:cNvPicPr>
            <a:picLocks noChangeAspect="1"/>
          </p:cNvPicPr>
          <p:nvPr/>
        </p:nvPicPr>
        <p:blipFill>
          <a:blip r:embed="rId5"/>
          <a:stretch>
            <a:fillRect/>
          </a:stretch>
        </p:blipFill>
        <p:spPr>
          <a:xfrm>
            <a:off x="5775854" y="920316"/>
            <a:ext cx="3166373" cy="3163074"/>
          </a:xfrm>
          <a:prstGeom prst="roundRect">
            <a:avLst/>
          </a:prstGeom>
          <a:ln w="57150">
            <a:solidFill>
              <a:schemeClr val="tx2"/>
            </a:solidFill>
          </a:ln>
        </p:spPr>
      </p:pic>
    </p:spTree>
    <p:extLst>
      <p:ext uri="{BB962C8B-B14F-4D97-AF65-F5344CB8AC3E}">
        <p14:creationId xmlns:p14="http://schemas.microsoft.com/office/powerpoint/2010/main" val="21319397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Эль-Смайли Дарья Павловна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494820"/>
            <a:ext cx="5657247" cy="2308324"/>
          </a:xfrm>
          <a:prstGeom prst="rect">
            <a:avLst/>
          </a:prstGeom>
          <a:noFill/>
        </p:spPr>
        <p:txBody>
          <a:bodyPr wrap="square" rtlCol="0">
            <a:spAutoFit/>
          </a:bodyPr>
          <a:lstStyle/>
          <a:p>
            <a:pPr algn="just"/>
            <a:r>
              <a:rPr lang="ru-RU" sz="1600" b="1" dirty="0"/>
              <a:t>Место работы и должность в настоящее время: </a:t>
            </a:r>
          </a:p>
          <a:p>
            <a:pPr algn="just"/>
            <a:r>
              <a:rPr lang="ru-RU" sz="1600" dirty="0"/>
              <a:t>Директор рекламного агентства «SODA-</a:t>
            </a:r>
            <a:r>
              <a:rPr lang="ru-RU" sz="1600" dirty="0" err="1"/>
              <a:t>media</a:t>
            </a:r>
            <a:r>
              <a:rPr lang="ru-RU" sz="1600" dirty="0" smtClean="0"/>
              <a:t>»</a:t>
            </a:r>
          </a:p>
          <a:p>
            <a:pPr algn="just"/>
            <a:endParaRPr lang="ru-RU" sz="1600" dirty="0"/>
          </a:p>
          <a:p>
            <a:pPr algn="just"/>
            <a:r>
              <a:rPr lang="ru-RU" sz="1600" b="1" dirty="0"/>
              <a:t>Образование: </a:t>
            </a:r>
            <a:r>
              <a:rPr lang="ru-RU" sz="1600" dirty="0"/>
              <a:t>Закончила ИМЭБ РУДН, имеет диплом с отличием специалиста по рекламе (специализация: PR в рекламной деятельности), диплом переводчика с отличием РУДН. </a:t>
            </a:r>
          </a:p>
          <a:p>
            <a:pPr algn="just"/>
            <a:endParaRPr lang="ru-RU" sz="1600" dirty="0" smtClean="0"/>
          </a:p>
          <a:p>
            <a:pPr algn="just"/>
            <a:r>
              <a:rPr lang="ru-RU" sz="1600" b="1" dirty="0" smtClean="0"/>
              <a:t>Дисциплина</a:t>
            </a:r>
            <a:r>
              <a:rPr lang="ru-RU" sz="1600" b="1" dirty="0"/>
              <a:t>: </a:t>
            </a:r>
            <a:r>
              <a:rPr lang="en-US" sz="1600" dirty="0"/>
              <a:t>BTL</a:t>
            </a:r>
            <a:r>
              <a:rPr lang="ru-RU" sz="1600" dirty="0"/>
              <a:t>-технологии продвижения</a:t>
            </a: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l="66436" t="26445" r="3304" b="13207"/>
          <a:stretch/>
        </p:blipFill>
        <p:spPr>
          <a:xfrm>
            <a:off x="6466552" y="927511"/>
            <a:ext cx="2130950" cy="3187269"/>
          </a:xfrm>
          <a:prstGeom prst="roundRect">
            <a:avLst/>
          </a:prstGeom>
          <a:ln w="57150">
            <a:solidFill>
              <a:schemeClr val="tx2"/>
            </a:solidFill>
          </a:ln>
        </p:spPr>
      </p:pic>
    </p:spTree>
    <p:extLst>
      <p:ext uri="{BB962C8B-B14F-4D97-AF65-F5344CB8AC3E}">
        <p14:creationId xmlns:p14="http://schemas.microsoft.com/office/powerpoint/2010/main" val="171072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0752"/>
            <a:ext cx="7466313" cy="552122"/>
          </a:xfrm>
        </p:spPr>
        <p:txBody>
          <a:bodyPr>
            <a:noAutofit/>
          </a:bodyPr>
          <a:lstStyle/>
          <a:p>
            <a:pPr algn="l"/>
            <a:r>
              <a:rPr lang="ru-RU" sz="2800" b="1" dirty="0">
                <a:solidFill>
                  <a:srgbClr val="0D62B2"/>
                </a:solidFill>
                <a:latin typeface="Trebuchet MS"/>
                <a:cs typeface="Trebuchet MS"/>
              </a:rPr>
              <a:t>Ясинский Анатолий Геннадьевич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49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5" y="1227989"/>
            <a:ext cx="5657247" cy="2800767"/>
          </a:xfrm>
          <a:prstGeom prst="rect">
            <a:avLst/>
          </a:prstGeom>
          <a:noFill/>
        </p:spPr>
        <p:txBody>
          <a:bodyPr wrap="square" rtlCol="0">
            <a:spAutoFit/>
          </a:bodyPr>
          <a:lstStyle/>
          <a:p>
            <a:pPr algn="just"/>
            <a:r>
              <a:rPr lang="ru-RU" sz="1600" b="1" dirty="0"/>
              <a:t>Место работы и должность в настоящее время:</a:t>
            </a:r>
            <a:r>
              <a:rPr lang="ru-RU" sz="1600" dirty="0"/>
              <a:t> </a:t>
            </a:r>
            <a:r>
              <a:rPr lang="en-US" sz="1600" dirty="0"/>
              <a:t>Gazprom </a:t>
            </a:r>
            <a:r>
              <a:rPr lang="en-US" sz="1600" dirty="0" err="1"/>
              <a:t>Neft</a:t>
            </a:r>
            <a:r>
              <a:rPr lang="en-US" sz="1600" dirty="0"/>
              <a:t>, </a:t>
            </a:r>
            <a:r>
              <a:rPr lang="en-US" sz="1600" dirty="0" err="1"/>
              <a:t>академия</a:t>
            </a:r>
            <a:r>
              <a:rPr lang="en-US" sz="1600" dirty="0"/>
              <a:t> </a:t>
            </a:r>
            <a:r>
              <a:rPr lang="en-US" sz="1600" dirty="0" err="1"/>
              <a:t>коммуникаций</a:t>
            </a:r>
            <a:r>
              <a:rPr lang="en-US" sz="1600" dirty="0"/>
              <a:t> </a:t>
            </a:r>
            <a:r>
              <a:rPr lang="en-US" sz="1600" dirty="0" err="1"/>
              <a:t>Wordshop</a:t>
            </a:r>
            <a:r>
              <a:rPr lang="en-US" sz="1600" dirty="0"/>
              <a:t>, РА «</a:t>
            </a:r>
            <a:r>
              <a:rPr lang="ru-RU" sz="1600" dirty="0"/>
              <a:t>Точка зрения» </a:t>
            </a:r>
            <a:r>
              <a:rPr lang="ru-RU" sz="1600" dirty="0" smtClean="0"/>
              <a:t>\</a:t>
            </a:r>
          </a:p>
          <a:p>
            <a:pPr algn="just"/>
            <a:endParaRPr lang="ru-RU" sz="1600" dirty="0"/>
          </a:p>
          <a:p>
            <a:pPr algn="just"/>
            <a:r>
              <a:rPr lang="ru-RU" sz="1600" b="1" dirty="0"/>
              <a:t>Опыт работы и достижения:</a:t>
            </a:r>
          </a:p>
          <a:p>
            <a:pPr algn="just"/>
            <a:r>
              <a:rPr lang="ru-RU" sz="1600" dirty="0"/>
              <a:t>Творческий директор и вице-президент по корпоративному развитию </a:t>
            </a:r>
            <a:r>
              <a:rPr lang="ru-RU" sz="1600" dirty="0" err="1"/>
              <a:t>Grey</a:t>
            </a:r>
            <a:r>
              <a:rPr lang="ru-RU" sz="1600" dirty="0"/>
              <a:t> </a:t>
            </a:r>
            <a:r>
              <a:rPr lang="ru-RU" sz="1600" dirty="0" err="1"/>
              <a:t>Worldwide</a:t>
            </a:r>
            <a:r>
              <a:rPr lang="ru-RU" sz="1600" dirty="0"/>
              <a:t> – Москва; Творческий директор </a:t>
            </a:r>
            <a:r>
              <a:rPr lang="ru-RU" sz="1600" dirty="0" err="1"/>
              <a:t>McCann-Erickson</a:t>
            </a:r>
            <a:r>
              <a:rPr lang="ru-RU" sz="1600" dirty="0"/>
              <a:t> </a:t>
            </a:r>
            <a:r>
              <a:rPr lang="ru-RU" sz="1600" dirty="0" err="1"/>
              <a:t>Russia</a:t>
            </a:r>
            <a:r>
              <a:rPr lang="ru-RU" sz="1600" dirty="0"/>
              <a:t>. Клиенты: «Балтика»,  </a:t>
            </a:r>
            <a:r>
              <a:rPr lang="ru-RU" sz="1600" dirty="0" err="1"/>
              <a:t>Carlsberg</a:t>
            </a:r>
            <a:r>
              <a:rPr lang="ru-RU" sz="1600" dirty="0"/>
              <a:t>; </a:t>
            </a:r>
            <a:r>
              <a:rPr lang="ru-RU" sz="1600" dirty="0" err="1"/>
              <a:t>Honda</a:t>
            </a:r>
            <a:r>
              <a:rPr lang="ru-RU" sz="1600" dirty="0"/>
              <a:t>, </a:t>
            </a:r>
            <a:r>
              <a:rPr lang="ru-RU" sz="1600" dirty="0" err="1"/>
              <a:t>Mercedes</a:t>
            </a:r>
            <a:r>
              <a:rPr lang="ru-RU" sz="1600" dirty="0"/>
              <a:t>, Авиакомпания S7,  P&amp;G, </a:t>
            </a:r>
            <a:r>
              <a:rPr lang="ru-RU" sz="1600" dirty="0" err="1"/>
              <a:t>Mars</a:t>
            </a:r>
            <a:r>
              <a:rPr lang="ru-RU" sz="1600" dirty="0"/>
              <a:t>, </a:t>
            </a:r>
            <a:r>
              <a:rPr lang="ru-RU" sz="1600" dirty="0" err="1"/>
              <a:t>Nokia</a:t>
            </a:r>
            <a:r>
              <a:rPr lang="ru-RU" sz="1600" dirty="0"/>
              <a:t> и др. </a:t>
            </a:r>
            <a:endParaRPr lang="ru-RU" sz="1600" dirty="0" smtClean="0"/>
          </a:p>
          <a:p>
            <a:pPr algn="just"/>
            <a:endParaRPr lang="ru-RU" sz="1600" dirty="0"/>
          </a:p>
          <a:p>
            <a:pPr algn="just"/>
            <a:r>
              <a:rPr lang="ru-RU" sz="1600" b="1" dirty="0"/>
              <a:t>Дисциплины: </a:t>
            </a:r>
            <a:r>
              <a:rPr lang="ru-RU" sz="1600" dirty="0"/>
              <a:t>Теория и практика рекламных кампаний, Мировая художественная культура</a:t>
            </a: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901" y="1176771"/>
            <a:ext cx="3004251" cy="2960439"/>
          </a:xfrm>
          <a:prstGeom prst="roundRect">
            <a:avLst/>
          </a:prstGeom>
          <a:ln w="57150">
            <a:solidFill>
              <a:schemeClr val="tx2"/>
            </a:solidFill>
          </a:ln>
        </p:spPr>
      </p:pic>
      <p:sp>
        <p:nvSpPr>
          <p:cNvPr id="6" name="Прямоугольник 5"/>
          <p:cNvSpPr/>
          <p:nvPr/>
        </p:nvSpPr>
        <p:spPr>
          <a:xfrm>
            <a:off x="774755" y="4398764"/>
            <a:ext cx="4350358" cy="369332"/>
          </a:xfrm>
          <a:prstGeom prst="rect">
            <a:avLst/>
          </a:prstGeom>
        </p:spPr>
        <p:txBody>
          <a:bodyPr wrap="none">
            <a:spAutoFit/>
          </a:bodyPr>
          <a:lstStyle/>
          <a:p>
            <a:r>
              <a:rPr lang="en-US" dirty="0">
                <a:hlinkClick r:id="rId6"/>
              </a:rPr>
              <a:t>https://www.facebook.com/anatoly.yasinsky</a:t>
            </a:r>
            <a:endParaRPr lang="ru-RU" dirty="0"/>
          </a:p>
        </p:txBody>
      </p:sp>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150" y="4431320"/>
            <a:ext cx="336776" cy="336776"/>
          </a:xfrm>
          <a:prstGeom prst="rect">
            <a:avLst/>
          </a:prstGeom>
        </p:spPr>
      </p:pic>
    </p:spTree>
    <p:extLst>
      <p:ext uri="{BB962C8B-B14F-4D97-AF65-F5344CB8AC3E}">
        <p14:creationId xmlns:p14="http://schemas.microsoft.com/office/powerpoint/2010/main" val="4077496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467330"/>
            <a:ext cx="7466313" cy="552122"/>
          </a:xfrm>
        </p:spPr>
        <p:txBody>
          <a:bodyPr>
            <a:noAutofit/>
          </a:bodyPr>
          <a:lstStyle/>
          <a:p>
            <a:pPr algn="l"/>
            <a:r>
              <a:rPr lang="ru-RU" sz="2800" b="1" dirty="0" err="1">
                <a:solidFill>
                  <a:srgbClr val="0D62B2"/>
                </a:solidFill>
                <a:latin typeface="Trebuchet MS"/>
                <a:cs typeface="Trebuchet MS"/>
              </a:rPr>
              <a:t>Базанова</a:t>
            </a:r>
            <a:r>
              <a:rPr lang="ru-RU" sz="2800" b="1" dirty="0">
                <a:solidFill>
                  <a:srgbClr val="0D62B2"/>
                </a:solidFill>
                <a:latin typeface="Trebuchet MS"/>
                <a:cs typeface="Trebuchet MS"/>
              </a:rPr>
              <a:t> Анна </a:t>
            </a:r>
            <a:r>
              <a:rPr lang="ru-RU" sz="2800" b="1" dirty="0" smtClean="0">
                <a:solidFill>
                  <a:srgbClr val="0D62B2"/>
                </a:solidFill>
                <a:latin typeface="Trebuchet MS"/>
                <a:cs typeface="Trebuchet MS"/>
              </a:rPr>
              <a:t>Евгеньевна</a:t>
            </a:r>
            <a:r>
              <a:rPr lang="en-US" sz="2800" b="1" dirty="0" smtClean="0">
                <a:solidFill>
                  <a:srgbClr val="0D62B2"/>
                </a:solidFill>
                <a:latin typeface="Trebuchet MS"/>
                <a:cs typeface="Trebuchet MS"/>
              </a:rPr>
              <a:t/>
            </a:r>
            <a:br>
              <a:rPr lang="en-US"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5</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54948" y="773732"/>
            <a:ext cx="5031798" cy="4524315"/>
          </a:xfrm>
          <a:prstGeom prst="rect">
            <a:avLst/>
          </a:prstGeom>
          <a:noFill/>
        </p:spPr>
        <p:txBody>
          <a:bodyPr wrap="square" rtlCol="0">
            <a:spAutoFit/>
          </a:bodyPr>
          <a:lstStyle/>
          <a:p>
            <a:r>
              <a:rPr lang="ru-RU" sz="1600" b="1" dirty="0"/>
              <a:t>Ученая степень, звание:</a:t>
            </a:r>
            <a:r>
              <a:rPr lang="en-US" sz="1600" b="1" dirty="0"/>
              <a:t> </a:t>
            </a:r>
            <a:r>
              <a:rPr lang="ru-RU" sz="1600" dirty="0"/>
              <a:t>кандидат филологических наук, доцент</a:t>
            </a:r>
            <a:r>
              <a:rPr lang="ru-RU" sz="1600" dirty="0" smtClean="0"/>
              <a:t>.</a:t>
            </a:r>
            <a:endParaRPr lang="ru-RU" sz="1600" dirty="0"/>
          </a:p>
          <a:p>
            <a:r>
              <a:rPr lang="ru-RU" sz="1600" b="1" dirty="0"/>
              <a:t>Место работы и должность в настоящее время: </a:t>
            </a:r>
            <a:r>
              <a:rPr lang="ru-RU" sz="1600" dirty="0"/>
              <a:t>с 2002 года является ученым секретарем диссертационного </a:t>
            </a:r>
            <a:r>
              <a:rPr lang="ru-RU" sz="1600" dirty="0" smtClean="0"/>
              <a:t>совета по специальности </a:t>
            </a:r>
            <a:r>
              <a:rPr lang="ru-RU" sz="1600" dirty="0"/>
              <a:t>«Русская литература» и </a:t>
            </a:r>
            <a:r>
              <a:rPr lang="ru-RU" sz="1600" dirty="0" smtClean="0"/>
              <a:t>«</a:t>
            </a:r>
            <a:r>
              <a:rPr lang="ru-RU" sz="1600" dirty="0"/>
              <a:t>Журналистика». С апреля 2019 года назначена ученым секретарем постоянно действующего диссертационного совета РУДН </a:t>
            </a:r>
            <a:r>
              <a:rPr lang="ru-RU" sz="1600" dirty="0" smtClean="0"/>
              <a:t>по </a:t>
            </a:r>
            <a:r>
              <a:rPr lang="ru-RU" sz="1600" dirty="0"/>
              <a:t>тем же специальностям. На кафедре читает 2 лекционных и 3 </a:t>
            </a:r>
            <a:r>
              <a:rPr lang="ru-RU" sz="1600" dirty="0" smtClean="0"/>
              <a:t>спецкурса.</a:t>
            </a:r>
          </a:p>
          <a:p>
            <a:r>
              <a:rPr lang="ru-RU" sz="1600" dirty="0"/>
              <a:t>Я</a:t>
            </a:r>
            <a:r>
              <a:rPr lang="ru-RU" sz="1600" dirty="0" smtClean="0"/>
              <a:t>вляется </a:t>
            </a:r>
            <a:r>
              <a:rPr lang="ru-RU" sz="1600" dirty="0"/>
              <a:t>автором более 100 научных и методических трудов, член редколлегии журнала «Вестник РУДН» серия «Литературоведение и журналистика» </a:t>
            </a:r>
            <a:r>
              <a:rPr lang="ru-RU" sz="1600" dirty="0" smtClean="0"/>
              <a:t>,член </a:t>
            </a:r>
            <a:r>
              <a:rPr lang="ru-RU" sz="1600" dirty="0"/>
              <a:t>Совета филологического </a:t>
            </a:r>
            <a:r>
              <a:rPr lang="ru-RU" sz="1600" dirty="0" smtClean="0"/>
              <a:t>факультета, зам</a:t>
            </a:r>
            <a:r>
              <a:rPr lang="ru-RU" sz="1600" dirty="0"/>
              <a:t>. председателя приемной комиссии по творческому конкурсу специальности «Журналистика</a:t>
            </a:r>
            <a:r>
              <a:rPr lang="ru-RU" sz="1600" dirty="0" smtClean="0"/>
              <a:t>».</a:t>
            </a:r>
            <a:endParaRPr lang="ru-RU" sz="1600" dirty="0"/>
          </a:p>
          <a:p>
            <a:r>
              <a:rPr lang="ru-RU" sz="1600" b="1" dirty="0"/>
              <a:t>Дисциплина: </a:t>
            </a:r>
            <a:r>
              <a:rPr lang="ru-RU" sz="1600" dirty="0"/>
              <a:t>Литературное редактирование </a:t>
            </a:r>
            <a:r>
              <a:rPr lang="ru-RU" sz="1600" dirty="0" err="1"/>
              <a:t>медиатекстов</a:t>
            </a:r>
            <a:endParaRPr lang="ru-RU" sz="1600" dirty="0"/>
          </a:p>
        </p:txBody>
      </p:sp>
      <p:pic>
        <p:nvPicPr>
          <p:cNvPr id="7" name="Picture 2" descr="http://web-local.rudn.ru/web-local/prep/rj/files.php?f=pf_1fe5c21519e04de1ac71ef8ea8b7a5fc&amp;vi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50" y="841258"/>
            <a:ext cx="1995019" cy="259768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957" y="1662559"/>
            <a:ext cx="1889643" cy="2845580"/>
          </a:xfrm>
          <a:prstGeom prst="roundRect">
            <a:avLst/>
          </a:prstGeom>
        </p:spPr>
      </p:pic>
    </p:spTree>
    <p:extLst>
      <p:ext uri="{BB962C8B-B14F-4D97-AF65-F5344CB8AC3E}">
        <p14:creationId xmlns:p14="http://schemas.microsoft.com/office/powerpoint/2010/main" val="2484511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ents_f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76484" y="304089"/>
            <a:ext cx="6190902" cy="1365820"/>
          </a:xfrm>
        </p:spPr>
        <p:txBody>
          <a:bodyPr>
            <a:noAutofit/>
          </a:bodyPr>
          <a:lstStyle/>
          <a:p>
            <a:pPr algn="l"/>
            <a:r>
              <a:rPr lang="ru-RU" sz="2800" b="1" noProof="1" smtClean="0">
                <a:solidFill>
                  <a:srgbClr val="0D62B2"/>
                </a:solidFill>
                <a:latin typeface="Trebuchet MS"/>
                <a:cs typeface="Trebuchet MS"/>
              </a:rPr>
              <a:t>Контактная информация</a:t>
            </a:r>
            <a:r>
              <a:rPr lang="ru-RU" sz="2800" b="1" dirty="0">
                <a:solidFill>
                  <a:srgbClr val="0D62B2"/>
                </a:solidFill>
                <a:latin typeface="Trebuchet MS"/>
                <a:cs typeface="Trebuchet MS"/>
              </a:rPr>
              <a:t/>
            </a:r>
            <a:br>
              <a:rPr lang="ru-RU" sz="2800" b="1" dirty="0">
                <a:solidFill>
                  <a:srgbClr val="0D62B2"/>
                </a:solidFill>
                <a:latin typeface="Trebuchet MS"/>
                <a:cs typeface="Trebuchet MS"/>
              </a:rPr>
            </a:br>
            <a:endParaRPr lang="en-US" sz="2800" b="1" dirty="0">
              <a:solidFill>
                <a:srgbClr val="0D62B2"/>
              </a:solidFill>
              <a:latin typeface="Trebuchet MS"/>
              <a:cs typeface="Trebuchet MS"/>
            </a:endParaRPr>
          </a:p>
        </p:txBody>
      </p:sp>
      <p:sp>
        <p:nvSpPr>
          <p:cNvPr id="16" name="Slide Number Placeholder 4"/>
          <p:cNvSpPr>
            <a:spLocks noGrp="1"/>
          </p:cNvSpPr>
          <p:nvPr>
            <p:ph type="sldNum" sz="quarter" idx="12"/>
          </p:nvPr>
        </p:nvSpPr>
        <p:spPr>
          <a:xfrm>
            <a:off x="8520337" y="4690309"/>
            <a:ext cx="353947" cy="273844"/>
          </a:xfrm>
        </p:spPr>
        <p:txBody>
          <a:bodyPr/>
          <a:lstStyle/>
          <a:p>
            <a:pPr algn="ctr"/>
            <a:fld id="{897B1AD0-CEE0-234F-8740-2B05DEBC40E6}" type="slidenum">
              <a:rPr lang="en-US" smtClean="0">
                <a:solidFill>
                  <a:srgbClr val="FFFFFF"/>
                </a:solidFill>
                <a:latin typeface="Trebuchet MS"/>
                <a:cs typeface="Trebuchet MS"/>
              </a:rPr>
              <a:pPr algn="ctr"/>
              <a:t>50</a:t>
            </a:fld>
            <a:endParaRPr lang="en-US" dirty="0">
              <a:solidFill>
                <a:srgbClr val="FFFFFF"/>
              </a:solidFill>
              <a:latin typeface="Trebuchet MS"/>
              <a:cs typeface="Trebuchet MS"/>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Прямоугольник 8" descr="https://pp.userapi.com/c636620/v636620541/6179b/PoaFDzsNxYk.jp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a:p>
        </p:txBody>
      </p:sp>
      <p:sp>
        <p:nvSpPr>
          <p:cNvPr id="4" name="Rectangle 3"/>
          <p:cNvSpPr>
            <a:spLocks noChangeArrowheads="1"/>
          </p:cNvSpPr>
          <p:nvPr/>
        </p:nvSpPr>
        <p:spPr bwMode="auto">
          <a:xfrm>
            <a:off x="2186800" y="2616759"/>
            <a:ext cx="47775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ru-RU" altLang="ru-RU" dirty="0" smtClean="0">
                <a:latin typeface="Trebuchet MS"/>
                <a:cs typeface="Trebuchet MS"/>
              </a:rPr>
              <a:t>Офис</a:t>
            </a:r>
            <a:r>
              <a:rPr lang="ru-RU" altLang="ru-RU" dirty="0">
                <a:latin typeface="Trebuchet MS"/>
                <a:cs typeface="Trebuchet MS"/>
              </a:rPr>
              <a:t>: Адрес: 117198, г. Москва, </a:t>
            </a:r>
            <a:endParaRPr lang="ru-RU" altLang="ru-RU" dirty="0" smtClean="0">
              <a:latin typeface="Trebuchet MS"/>
              <a:cs typeface="Trebuchet MS"/>
            </a:endParaRPr>
          </a:p>
          <a:p>
            <a:pPr defTabSz="914400" eaLnBrk="0" fontAlgn="base" hangingPunct="0">
              <a:spcBef>
                <a:spcPct val="0"/>
              </a:spcBef>
              <a:spcAft>
                <a:spcPct val="0"/>
              </a:spcAft>
            </a:pPr>
            <a:r>
              <a:rPr lang="ru-RU" altLang="ru-RU" dirty="0" smtClean="0">
                <a:latin typeface="Trebuchet MS"/>
                <a:cs typeface="Trebuchet MS"/>
              </a:rPr>
              <a:t>ул</a:t>
            </a:r>
            <a:r>
              <a:rPr lang="ru-RU" altLang="ru-RU" dirty="0">
                <a:latin typeface="Trebuchet MS"/>
                <a:cs typeface="Trebuchet MS"/>
              </a:rPr>
              <a:t>. Миклухо-Маклая, д </a:t>
            </a:r>
            <a:r>
              <a:rPr lang="ru-RU" altLang="ru-RU" dirty="0" smtClean="0">
                <a:latin typeface="Trebuchet MS"/>
                <a:cs typeface="Trebuchet MS"/>
              </a:rPr>
              <a:t>6</a:t>
            </a:r>
            <a:r>
              <a:rPr lang="en-US" altLang="ru-RU" dirty="0" smtClean="0">
                <a:latin typeface="Trebuchet MS"/>
                <a:cs typeface="Trebuchet MS"/>
              </a:rPr>
              <a:t>. </a:t>
            </a:r>
            <a:r>
              <a:rPr lang="ru-RU" altLang="ru-RU" dirty="0" err="1" smtClean="0">
                <a:latin typeface="Trebuchet MS"/>
                <a:cs typeface="Trebuchet MS"/>
              </a:rPr>
              <a:t>каб</a:t>
            </a:r>
            <a:r>
              <a:rPr lang="en-US" altLang="ru-RU" dirty="0" smtClean="0">
                <a:latin typeface="Trebuchet MS"/>
                <a:cs typeface="Trebuchet MS"/>
              </a:rPr>
              <a:t>. 109</a:t>
            </a:r>
            <a:r>
              <a:rPr lang="ru-RU" altLang="ru-RU" dirty="0" smtClean="0">
                <a:latin typeface="Trebuchet MS"/>
                <a:cs typeface="Trebuchet MS"/>
              </a:rPr>
              <a:t>а </a:t>
            </a:r>
            <a:r>
              <a:rPr lang="ru-RU" altLang="ru-RU" dirty="0">
                <a:latin typeface="Trebuchet MS"/>
                <a:cs typeface="Trebuchet MS"/>
              </a:rPr>
              <a:t/>
            </a:r>
            <a:br>
              <a:rPr lang="ru-RU" altLang="ru-RU" dirty="0">
                <a:latin typeface="Trebuchet MS"/>
                <a:cs typeface="Trebuchet MS"/>
              </a:rPr>
            </a:br>
            <a:r>
              <a:rPr lang="ru-RU" altLang="ru-RU" dirty="0">
                <a:latin typeface="Trebuchet MS"/>
                <a:cs typeface="Trebuchet MS"/>
              </a:rPr>
              <a:t>Телефон: +7 (495) </a:t>
            </a:r>
            <a:r>
              <a:rPr lang="is-IS" altLang="ru-RU" dirty="0" smtClean="0">
                <a:latin typeface="Trebuchet MS"/>
                <a:cs typeface="Trebuchet MS"/>
              </a:rPr>
              <a:t>434 </a:t>
            </a:r>
            <a:r>
              <a:rPr lang="is-IS" altLang="ru-RU" dirty="0">
                <a:latin typeface="Trebuchet MS"/>
                <a:cs typeface="Trebuchet MS"/>
              </a:rPr>
              <a:t>32 33</a:t>
            </a:r>
            <a:r>
              <a:rPr lang="ru-RU" altLang="ru-RU" dirty="0" smtClean="0">
                <a:latin typeface="Trebuchet MS"/>
                <a:cs typeface="Trebuchet MS"/>
              </a:rPr>
              <a:t>, </a:t>
            </a:r>
            <a:r>
              <a:rPr lang="ru-RU" altLang="ru-RU" dirty="0" err="1" smtClean="0">
                <a:latin typeface="Trebuchet MS"/>
                <a:cs typeface="Trebuchet MS"/>
              </a:rPr>
              <a:t>www.imeb.ru</a:t>
            </a:r>
            <a:r>
              <a:rPr lang="ru-RU" altLang="ru-RU" dirty="0">
                <a:latin typeface="Trebuchet MS"/>
                <a:cs typeface="Trebuchet MS"/>
              </a:rPr>
              <a:t/>
            </a:r>
            <a:br>
              <a:rPr lang="ru-RU" altLang="ru-RU" dirty="0">
                <a:latin typeface="Trebuchet MS"/>
                <a:cs typeface="Trebuchet MS"/>
              </a:rPr>
            </a:br>
            <a:r>
              <a:rPr lang="ru-RU" altLang="ru-RU" dirty="0" err="1">
                <a:latin typeface="Trebuchet MS"/>
                <a:cs typeface="Trebuchet MS"/>
              </a:rPr>
              <a:t>E-mail</a:t>
            </a:r>
            <a:r>
              <a:rPr lang="ru-RU" altLang="ru-RU" dirty="0">
                <a:latin typeface="Trebuchet MS"/>
                <a:cs typeface="Trebuchet MS"/>
              </a:rPr>
              <a:t>:</a:t>
            </a:r>
            <a:r>
              <a:rPr lang="ru-RU" altLang="ru-RU" dirty="0">
                <a:solidFill>
                  <a:schemeClr val="tx1">
                    <a:lumMod val="65000"/>
                    <a:lumOff val="35000"/>
                  </a:schemeClr>
                </a:solidFill>
                <a:latin typeface="Trebuchet MS"/>
                <a:cs typeface="Trebuchet MS"/>
              </a:rPr>
              <a:t> </a:t>
            </a:r>
            <a:r>
              <a:rPr lang="ru-RU" altLang="ru-RU" dirty="0">
                <a:solidFill>
                  <a:schemeClr val="tx1">
                    <a:lumMod val="65000"/>
                    <a:lumOff val="35000"/>
                  </a:schemeClr>
                </a:solidFill>
                <a:latin typeface="Trebuchet MS"/>
                <a:cs typeface="Trebuchet MS"/>
                <a:hlinkClick r:id="rId5"/>
              </a:rPr>
              <a:t>imeb@rudn.university</a:t>
            </a:r>
            <a:endParaRPr lang="ru-RU" altLang="ru-RU" dirty="0">
              <a:solidFill>
                <a:schemeClr val="tx1">
                  <a:lumMod val="65000"/>
                  <a:lumOff val="35000"/>
                </a:schemeClr>
              </a:solidFill>
              <a:latin typeface="Trebuchet MS"/>
              <a:cs typeface="Trebuchet MS"/>
            </a:endParaRPr>
          </a:p>
        </p:txBody>
      </p:sp>
      <p:sp>
        <p:nvSpPr>
          <p:cNvPr id="7" name="TextBox 6"/>
          <p:cNvSpPr txBox="1"/>
          <p:nvPr/>
        </p:nvSpPr>
        <p:spPr>
          <a:xfrm>
            <a:off x="2186800" y="1134886"/>
            <a:ext cx="4394754" cy="1200329"/>
          </a:xfrm>
          <a:prstGeom prst="rect">
            <a:avLst/>
          </a:prstGeom>
          <a:noFill/>
        </p:spPr>
        <p:txBody>
          <a:bodyPr wrap="square" rtlCol="0">
            <a:spAutoFit/>
          </a:bodyPr>
          <a:lstStyle/>
          <a:p>
            <a:r>
              <a:rPr lang="ru-RU" altLang="ru-RU" dirty="0" smtClean="0">
                <a:latin typeface="Trebuchet MS"/>
                <a:cs typeface="Trebuchet MS"/>
              </a:rPr>
              <a:t>Руководитель программы: </a:t>
            </a:r>
          </a:p>
          <a:p>
            <a:r>
              <a:rPr lang="ru-RU" altLang="ru-RU" dirty="0" err="1" smtClean="0">
                <a:latin typeface="Trebuchet MS"/>
                <a:cs typeface="Trebuchet MS"/>
              </a:rPr>
              <a:t>Трубникова</a:t>
            </a:r>
            <a:r>
              <a:rPr lang="ru-RU" altLang="ru-RU" dirty="0" smtClean="0">
                <a:latin typeface="Trebuchet MS"/>
                <a:cs typeface="Trebuchet MS"/>
              </a:rPr>
              <a:t> Нина </a:t>
            </a:r>
            <a:r>
              <a:rPr lang="ru-RU" altLang="ru-RU" dirty="0">
                <a:latin typeface="Trebuchet MS"/>
                <a:cs typeface="Trebuchet MS"/>
              </a:rPr>
              <a:t>В</a:t>
            </a:r>
            <a:r>
              <a:rPr lang="ru-RU" altLang="ru-RU" dirty="0" smtClean="0">
                <a:latin typeface="Trebuchet MS"/>
                <a:cs typeface="Trebuchet MS"/>
              </a:rPr>
              <a:t>адимовна</a:t>
            </a:r>
          </a:p>
          <a:p>
            <a:r>
              <a:rPr lang="ru-RU" altLang="ru-RU" dirty="0">
                <a:latin typeface="Trebuchet MS"/>
                <a:cs typeface="Trebuchet MS"/>
              </a:rPr>
              <a:t>Должность</a:t>
            </a:r>
            <a:r>
              <a:rPr lang="ru-RU" altLang="ru-RU" dirty="0" smtClean="0">
                <a:latin typeface="Trebuchet MS"/>
                <a:cs typeface="Trebuchet MS"/>
              </a:rPr>
              <a:t>: заведующая кафедрой Рекламы и бизнес-коммуникаций </a:t>
            </a:r>
            <a:endParaRPr lang="ru-RU"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34886"/>
            <a:ext cx="1786099" cy="2682202"/>
          </a:xfrm>
          <a:prstGeom prst="rect">
            <a:avLst/>
          </a:prstGeom>
        </p:spPr>
      </p:pic>
    </p:spTree>
    <p:extLst>
      <p:ext uri="{BB962C8B-B14F-4D97-AF65-F5344CB8AC3E}">
        <p14:creationId xmlns:p14="http://schemas.microsoft.com/office/powerpoint/2010/main" val="1184746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8546" y="2273603"/>
            <a:ext cx="7466313" cy="552122"/>
          </a:xfrm>
        </p:spPr>
        <p:txBody>
          <a:bodyPr>
            <a:noAutofit/>
          </a:bodyPr>
          <a:lstStyle/>
          <a:p>
            <a:r>
              <a:rPr lang="ru-RU" sz="3400" b="1" dirty="0" smtClean="0">
                <a:solidFill>
                  <a:srgbClr val="0D62B2"/>
                </a:solidFill>
                <a:latin typeface="Trebuchet MS"/>
                <a:cs typeface="Trebuchet MS"/>
              </a:rPr>
              <a:t>Спасибо за внимание!</a:t>
            </a:r>
            <a:endParaRPr lang="ru-RU" sz="34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73682" cy="273844"/>
          </a:xfrm>
        </p:spPr>
        <p:txBody>
          <a:bodyPr/>
          <a:lstStyle/>
          <a:p>
            <a:pPr algn="ctr"/>
            <a:fld id="{897B1AD0-CEE0-234F-8740-2B05DEBC40E6}" type="slidenum">
              <a:rPr lang="en-US" smtClean="0">
                <a:solidFill>
                  <a:srgbClr val="FFFFFF"/>
                </a:solidFill>
                <a:latin typeface="Trebuchet MS"/>
                <a:cs typeface="Trebuchet MS"/>
              </a:rPr>
              <a:pPr algn="ctr"/>
              <a:t>51</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Tree>
    <p:extLst>
      <p:ext uri="{BB962C8B-B14F-4D97-AF65-F5344CB8AC3E}">
        <p14:creationId xmlns:p14="http://schemas.microsoft.com/office/powerpoint/2010/main" val="1136384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55420"/>
            <a:ext cx="7466313" cy="552122"/>
          </a:xfrm>
        </p:spPr>
        <p:txBody>
          <a:bodyPr>
            <a:noAutofit/>
          </a:bodyPr>
          <a:lstStyle/>
          <a:p>
            <a:pPr algn="l"/>
            <a:r>
              <a:rPr lang="ru-RU" sz="2600" b="1" dirty="0">
                <a:solidFill>
                  <a:srgbClr val="0D62B2"/>
                </a:solidFill>
                <a:latin typeface="Trebuchet MS"/>
                <a:cs typeface="Trebuchet MS"/>
              </a:rPr>
              <a:t>Белозёрова Екатерина Александровна</a:t>
            </a:r>
            <a:r>
              <a:rPr lang="ru-RU" sz="2600" b="1" dirty="0" smtClean="0">
                <a:solidFill>
                  <a:srgbClr val="0D62B2"/>
                </a:solidFill>
                <a:latin typeface="Trebuchet MS"/>
                <a:cs typeface="Trebuchet MS"/>
              </a:rPr>
              <a:t/>
            </a:r>
            <a:br>
              <a:rPr lang="ru-RU" sz="2600" b="1" dirty="0" smtClean="0">
                <a:solidFill>
                  <a:srgbClr val="0D62B2"/>
                </a:solidFill>
                <a:latin typeface="Trebuchet MS"/>
                <a:cs typeface="Trebuchet MS"/>
              </a:rPr>
            </a:br>
            <a:endParaRPr lang="en-US" sz="26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6</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76486" y="1317915"/>
            <a:ext cx="5161054" cy="3293209"/>
          </a:xfrm>
          <a:prstGeom prst="rect">
            <a:avLst/>
          </a:prstGeom>
          <a:noFill/>
        </p:spPr>
        <p:txBody>
          <a:bodyPr wrap="square" rtlCol="0">
            <a:spAutoFit/>
          </a:bodyPr>
          <a:lstStyle/>
          <a:p>
            <a:pPr>
              <a:defRPr/>
            </a:pPr>
            <a:r>
              <a:rPr lang="ru-RU" sz="1600" b="1" dirty="0"/>
              <a:t>Место работы и должность в настоящее время: </a:t>
            </a:r>
            <a:r>
              <a:rPr lang="ru-RU" sz="1600" dirty="0"/>
              <a:t>Директор клиентского сервиса – ARTOX </a:t>
            </a:r>
            <a:r>
              <a:rPr lang="ru-RU" sz="1600" dirty="0" err="1"/>
              <a:t>media</a:t>
            </a:r>
            <a:r>
              <a:rPr lang="ru-RU" sz="1600" dirty="0"/>
              <a:t> </a:t>
            </a:r>
          </a:p>
          <a:p>
            <a:pPr>
              <a:defRPr/>
            </a:pPr>
            <a:r>
              <a:rPr lang="ru-RU" sz="1600" dirty="0"/>
              <a:t>Опыт работы: менеджер по работе с </a:t>
            </a:r>
          </a:p>
          <a:p>
            <a:pPr>
              <a:defRPr/>
            </a:pPr>
            <a:r>
              <a:rPr lang="ru-RU" sz="1600" dirty="0"/>
              <a:t>социальным медиа Холдинг «Империя Кадров</a:t>
            </a:r>
            <a:r>
              <a:rPr lang="ru-RU" sz="1600" dirty="0" smtClean="0"/>
              <a:t>»</a:t>
            </a:r>
          </a:p>
          <a:p>
            <a:pPr>
              <a:defRPr/>
            </a:pPr>
            <a:endParaRPr lang="ru-RU" sz="1600" dirty="0"/>
          </a:p>
          <a:p>
            <a:pPr>
              <a:defRPr/>
            </a:pPr>
            <a:r>
              <a:rPr lang="ru-RU" sz="1600" b="1" dirty="0"/>
              <a:t>Сфера деятельности: </a:t>
            </a:r>
            <a:r>
              <a:rPr lang="ru-RU" sz="1600" dirty="0"/>
              <a:t>ведение проектов в социальных сетях, разработка стратегий, написание контента для групп, создание информационных поводов, работа с негативными отзывами, </a:t>
            </a:r>
            <a:r>
              <a:rPr lang="ru-RU" sz="1600" dirty="0" err="1"/>
              <a:t>брендирование</a:t>
            </a:r>
            <a:r>
              <a:rPr lang="ru-RU" sz="1600" dirty="0"/>
              <a:t> групп, и многое другое</a:t>
            </a:r>
            <a:r>
              <a:rPr lang="ru-RU" sz="1600" dirty="0" smtClean="0"/>
              <a:t>.</a:t>
            </a:r>
          </a:p>
          <a:p>
            <a:pPr>
              <a:defRPr/>
            </a:pPr>
            <a:endParaRPr lang="ru-RU" sz="1600" dirty="0"/>
          </a:p>
          <a:p>
            <a:pPr>
              <a:defRPr/>
            </a:pPr>
            <a:r>
              <a:rPr lang="ru-RU" sz="1600" b="1" dirty="0"/>
              <a:t>Дисциплина: </a:t>
            </a:r>
            <a:r>
              <a:rPr lang="ru-RU" sz="1600" dirty="0"/>
              <a:t>Информационные технологии в рекламе и </a:t>
            </a:r>
            <a:r>
              <a:rPr lang="en-US" sz="1600" dirty="0"/>
              <a:t>PR</a:t>
            </a:r>
            <a:endParaRPr lang="ru-RU" sz="1600" dirty="0"/>
          </a:p>
        </p:txBody>
      </p:sp>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12194"/>
          <a:stretch/>
        </p:blipFill>
        <p:spPr>
          <a:xfrm>
            <a:off x="6879348" y="2086533"/>
            <a:ext cx="1967860" cy="2241162"/>
          </a:xfrm>
          <a:prstGeom prst="roundRect">
            <a:avLst/>
          </a:prstGeom>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848"/>
          <a:stretch/>
        </p:blipFill>
        <p:spPr bwMode="auto">
          <a:xfrm>
            <a:off x="5487309" y="955216"/>
            <a:ext cx="1740420" cy="234639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663769" y="4657753"/>
            <a:ext cx="4033220" cy="369332"/>
          </a:xfrm>
          <a:prstGeom prst="rect">
            <a:avLst/>
          </a:prstGeom>
        </p:spPr>
        <p:txBody>
          <a:bodyPr wrap="none">
            <a:spAutoFit/>
          </a:bodyPr>
          <a:lstStyle/>
          <a:p>
            <a:r>
              <a:rPr lang="en-US" dirty="0">
                <a:hlinkClick r:id="rId7"/>
              </a:rPr>
              <a:t>https://www.facebook.com/k.belozerova</a:t>
            </a: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993" y="4690309"/>
            <a:ext cx="336776" cy="336776"/>
          </a:xfrm>
          <a:prstGeom prst="rect">
            <a:avLst/>
          </a:prstGeom>
        </p:spPr>
      </p:pic>
    </p:spTree>
    <p:extLst>
      <p:ext uri="{BB962C8B-B14F-4D97-AF65-F5344CB8AC3E}">
        <p14:creationId xmlns:p14="http://schemas.microsoft.com/office/powerpoint/2010/main" val="2832462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7</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9" name="Title 1"/>
          <p:cNvSpPr>
            <a:spLocks noGrp="1"/>
          </p:cNvSpPr>
          <p:nvPr>
            <p:ph type="ctrTitle"/>
          </p:nvPr>
        </p:nvSpPr>
        <p:spPr>
          <a:xfrm>
            <a:off x="171730" y="497443"/>
            <a:ext cx="7466313" cy="552122"/>
          </a:xfrm>
        </p:spPr>
        <p:txBody>
          <a:bodyPr>
            <a:noAutofit/>
          </a:bodyPr>
          <a:lstStyle/>
          <a:p>
            <a:pPr algn="l"/>
            <a:r>
              <a:rPr lang="ru-RU" sz="2800" b="1" dirty="0" err="1">
                <a:solidFill>
                  <a:srgbClr val="0D62B2"/>
                </a:solidFill>
                <a:latin typeface="Trebuchet MS"/>
                <a:cs typeface="Trebuchet MS"/>
              </a:rPr>
              <a:t>Брегадзе</a:t>
            </a:r>
            <a:r>
              <a:rPr lang="ru-RU" sz="2800" b="1" dirty="0">
                <a:solidFill>
                  <a:srgbClr val="0D62B2"/>
                </a:solidFill>
                <a:latin typeface="Trebuchet MS"/>
                <a:cs typeface="Trebuchet MS"/>
              </a:rPr>
              <a:t> Ксения Владимировна</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0" name="TextBox 9"/>
          <p:cNvSpPr txBox="1"/>
          <p:nvPr/>
        </p:nvSpPr>
        <p:spPr>
          <a:xfrm>
            <a:off x="276485" y="1286559"/>
            <a:ext cx="5657247" cy="2800767"/>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Начальник пресс-службы Управления по связям с общественностью </a:t>
            </a:r>
            <a:r>
              <a:rPr lang="ru-RU" sz="1600" dirty="0" smtClean="0"/>
              <a:t>ВШЭ</a:t>
            </a:r>
          </a:p>
          <a:p>
            <a:pPr>
              <a:buClr>
                <a:schemeClr val="accent2"/>
              </a:buClr>
            </a:pPr>
            <a:endParaRPr lang="ru-RU" sz="1600" b="1" dirty="0"/>
          </a:p>
          <a:p>
            <a:pPr>
              <a:buClr>
                <a:schemeClr val="accent2"/>
              </a:buClr>
            </a:pPr>
            <a:r>
              <a:rPr lang="ru-RU" sz="1600" b="1" dirty="0" smtClean="0"/>
              <a:t>Опыт </a:t>
            </a:r>
            <a:r>
              <a:rPr lang="ru-RU" sz="1600" b="1" dirty="0"/>
              <a:t>работы и достижения:</a:t>
            </a:r>
          </a:p>
          <a:p>
            <a:pPr>
              <a:buClr>
                <a:schemeClr val="accent2"/>
              </a:buClr>
            </a:pPr>
            <a:r>
              <a:rPr lang="ru-RU" sz="1600" dirty="0"/>
              <a:t>Начальник отдела по связям с общественностью Проекта 5-100</a:t>
            </a:r>
          </a:p>
          <a:p>
            <a:pPr>
              <a:buClr>
                <a:schemeClr val="accent2"/>
              </a:buClr>
            </a:pPr>
            <a:r>
              <a:rPr lang="ru-RU" sz="1600" dirty="0"/>
              <a:t>Специалист службы внешних коммуникаций Телеканала "</a:t>
            </a:r>
            <a:r>
              <a:rPr lang="ru-RU" sz="1600" dirty="0" err="1"/>
              <a:t>Russia</a:t>
            </a:r>
            <a:r>
              <a:rPr lang="ru-RU" sz="1600" dirty="0"/>
              <a:t> </a:t>
            </a:r>
            <a:r>
              <a:rPr lang="ru-RU" sz="1600" dirty="0" err="1"/>
              <a:t>Today</a:t>
            </a:r>
            <a:r>
              <a:rPr lang="ru-RU" sz="1600" dirty="0"/>
              <a:t>", Координатор по маркетингу газеты "</a:t>
            </a:r>
            <a:r>
              <a:rPr lang="ru-RU" sz="1600" dirty="0" smtClean="0"/>
              <a:t>Ведомости«</a:t>
            </a:r>
          </a:p>
          <a:p>
            <a:pPr>
              <a:buClr>
                <a:schemeClr val="accent2"/>
              </a:buClr>
            </a:pPr>
            <a:endParaRPr lang="ru-RU" sz="1600" dirty="0"/>
          </a:p>
          <a:p>
            <a:pPr>
              <a:buClr>
                <a:schemeClr val="accent2"/>
              </a:buClr>
            </a:pPr>
            <a:r>
              <a:rPr lang="ru-RU" sz="1600" b="1" dirty="0"/>
              <a:t>Дисциплина: </a:t>
            </a:r>
            <a:r>
              <a:rPr lang="ru-RU" sz="1600" dirty="0" err="1"/>
              <a:t>Медиарилейшнз</a:t>
            </a:r>
            <a:endParaRPr lang="ru-RU" sz="1600" dirty="0"/>
          </a:p>
        </p:txBody>
      </p:sp>
      <p:pic>
        <p:nvPicPr>
          <p:cNvPr id="11" name="Объект 6"/>
          <p:cNvPicPr>
            <a:picLocks noChangeAspect="1"/>
          </p:cNvPicPr>
          <p:nvPr/>
        </p:nvPicPr>
        <p:blipFill>
          <a:blip r:embed="rId5"/>
          <a:stretch>
            <a:fillRect/>
          </a:stretch>
        </p:blipFill>
        <p:spPr>
          <a:xfrm>
            <a:off x="5933730" y="918197"/>
            <a:ext cx="1743171" cy="2170968"/>
          </a:xfrm>
          <a:prstGeom prst="roundRect">
            <a:avLst/>
          </a:prstGeom>
        </p:spPr>
      </p:pic>
      <p:pic>
        <p:nvPicPr>
          <p:cNvPr id="3" name="Рисунок 2"/>
          <p:cNvPicPr>
            <a:picLocks noChangeAspect="1"/>
          </p:cNvPicPr>
          <p:nvPr/>
        </p:nvPicPr>
        <p:blipFill rotWithShape="1">
          <a:blip r:embed="rId6">
            <a:extLst>
              <a:ext uri="{28A0092B-C50C-407E-A947-70E740481C1C}">
                <a14:useLocalDpi xmlns:a14="http://schemas.microsoft.com/office/drawing/2010/main" val="0"/>
              </a:ext>
            </a:extLst>
          </a:blip>
          <a:srcRect l="28638" t="18589" r="29906"/>
          <a:stretch/>
        </p:blipFill>
        <p:spPr>
          <a:xfrm>
            <a:off x="7084855" y="2003681"/>
            <a:ext cx="1882213" cy="2465352"/>
          </a:xfrm>
          <a:prstGeom prst="roundRect">
            <a:avLst/>
          </a:prstGeom>
        </p:spPr>
      </p:pic>
    </p:spTree>
    <p:extLst>
      <p:ext uri="{BB962C8B-B14F-4D97-AF65-F5344CB8AC3E}">
        <p14:creationId xmlns:p14="http://schemas.microsoft.com/office/powerpoint/2010/main" val="4002498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8</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itle 1"/>
          <p:cNvSpPr>
            <a:spLocks noGrp="1"/>
          </p:cNvSpPr>
          <p:nvPr>
            <p:ph type="ctrTitle"/>
          </p:nvPr>
        </p:nvSpPr>
        <p:spPr>
          <a:xfrm>
            <a:off x="65714" y="523051"/>
            <a:ext cx="7466313" cy="552122"/>
          </a:xfrm>
        </p:spPr>
        <p:txBody>
          <a:bodyPr>
            <a:noAutofit/>
          </a:bodyPr>
          <a:lstStyle/>
          <a:p>
            <a:pPr algn="l"/>
            <a:r>
              <a:rPr lang="ru-RU" sz="2800" b="1" dirty="0">
                <a:solidFill>
                  <a:srgbClr val="0D62B2"/>
                </a:solidFill>
                <a:latin typeface="Trebuchet MS"/>
                <a:cs typeface="Trebuchet MS"/>
              </a:rPr>
              <a:t>Васильев Николай Александрович</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12" name="TextBox 11"/>
          <p:cNvSpPr txBox="1"/>
          <p:nvPr/>
        </p:nvSpPr>
        <p:spPr>
          <a:xfrm>
            <a:off x="65714" y="1236446"/>
            <a:ext cx="5657247" cy="3046988"/>
          </a:xfrm>
          <a:prstGeom prst="rect">
            <a:avLst/>
          </a:prstGeom>
          <a:noFill/>
        </p:spPr>
        <p:txBody>
          <a:bodyPr wrap="square" rtlCol="0">
            <a:spAutoFit/>
          </a:bodyPr>
          <a:lstStyle/>
          <a:p>
            <a:pPr>
              <a:buClr>
                <a:schemeClr val="accent2"/>
              </a:buClr>
            </a:pPr>
            <a:r>
              <a:rPr lang="ru-RU" sz="1600" b="1" dirty="0"/>
              <a:t>Место работы и должность в настоящее время: </a:t>
            </a:r>
            <a:r>
              <a:rPr lang="ru-RU" sz="1600" dirty="0"/>
              <a:t>заместитель директора крупнейшего оператора цифрового телевидения России «</a:t>
            </a:r>
            <a:r>
              <a:rPr lang="ru-RU" sz="1600" dirty="0" err="1"/>
              <a:t>Триколор</a:t>
            </a:r>
            <a:r>
              <a:rPr lang="ru-RU" sz="1600" dirty="0"/>
              <a:t> ТВ</a:t>
            </a:r>
            <a:r>
              <a:rPr lang="ru-RU" sz="1600" dirty="0" smtClean="0"/>
              <a:t>»</a:t>
            </a:r>
          </a:p>
          <a:p>
            <a:pPr>
              <a:buClr>
                <a:schemeClr val="accent2"/>
              </a:buClr>
            </a:pPr>
            <a:endParaRPr lang="ru-RU" sz="1600" dirty="0"/>
          </a:p>
          <a:p>
            <a:pPr>
              <a:buClr>
                <a:schemeClr val="accent2"/>
              </a:buClr>
            </a:pPr>
            <a:r>
              <a:rPr lang="ru-RU" sz="1600" b="1" dirty="0"/>
              <a:t>Опыт работы и достижения:</a:t>
            </a:r>
          </a:p>
          <a:p>
            <a:pPr>
              <a:buClr>
                <a:schemeClr val="accent2"/>
              </a:buClr>
            </a:pPr>
            <a:r>
              <a:rPr lang="ru-RU" sz="1600" dirty="0"/>
              <a:t>Работал директором по рекламе, затем заместителем коммерческого директора телекомпании НТВ, начальником отдела маркетинга ОАО «Газпром-Медиа», заместителем генерального директора ОАО «Редакция газеты «Известия», генеральным директором газеты «Трибуна». </a:t>
            </a:r>
            <a:endParaRPr lang="ru-RU" sz="1600" dirty="0" smtClean="0"/>
          </a:p>
          <a:p>
            <a:pPr>
              <a:buClr>
                <a:schemeClr val="accent2"/>
              </a:buClr>
            </a:pPr>
            <a:endParaRPr lang="ru-RU" sz="1600" dirty="0"/>
          </a:p>
          <a:p>
            <a:pPr>
              <a:buClr>
                <a:schemeClr val="accent2"/>
              </a:buClr>
            </a:pPr>
            <a:r>
              <a:rPr lang="ru-RU" sz="1600" b="1" dirty="0"/>
              <a:t>Дисциплина: </a:t>
            </a:r>
            <a:r>
              <a:rPr lang="ru-RU" sz="1600" dirty="0" err="1"/>
              <a:t>Медиаменеджмент</a:t>
            </a:r>
            <a:r>
              <a:rPr lang="ru-RU" sz="1600" dirty="0"/>
              <a:t> и </a:t>
            </a:r>
            <a:r>
              <a:rPr lang="ru-RU" sz="1600" dirty="0" err="1"/>
              <a:t>медиамаркетинг</a:t>
            </a:r>
            <a:endParaRPr lang="ru-RU" sz="1600" dirty="0"/>
          </a:p>
        </p:txBody>
      </p:sp>
      <p:pic>
        <p:nvPicPr>
          <p:cNvPr id="7" name="Объект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6679" y="1518675"/>
            <a:ext cx="3435837" cy="2289999"/>
          </a:xfrm>
          <a:prstGeom prst="roundRect">
            <a:avLst/>
          </a:prstGeom>
          <a:ln w="57150">
            <a:solidFill>
              <a:schemeClr val="tx2"/>
            </a:solidFill>
          </a:ln>
        </p:spPr>
      </p:pic>
    </p:spTree>
    <p:extLst>
      <p:ext uri="{BB962C8B-B14F-4D97-AF65-F5344CB8AC3E}">
        <p14:creationId xmlns:p14="http://schemas.microsoft.com/office/powerpoint/2010/main" val="4233629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7277" y="531971"/>
            <a:ext cx="7466313" cy="552122"/>
          </a:xfrm>
        </p:spPr>
        <p:txBody>
          <a:bodyPr>
            <a:noAutofit/>
          </a:bodyPr>
          <a:lstStyle/>
          <a:p>
            <a:pPr algn="l"/>
            <a:r>
              <a:rPr lang="ru-RU" sz="2800" b="1" dirty="0">
                <a:solidFill>
                  <a:srgbClr val="0D62B2"/>
                </a:solidFill>
                <a:latin typeface="Trebuchet MS"/>
                <a:cs typeface="Trebuchet MS"/>
              </a:rPr>
              <a:t>Глаголева Анна Васильевна </a:t>
            </a:r>
            <a:r>
              <a:rPr lang="ru-RU" sz="2800" b="1" dirty="0" smtClean="0">
                <a:solidFill>
                  <a:srgbClr val="0D62B2"/>
                </a:solidFill>
                <a:latin typeface="Trebuchet MS"/>
                <a:cs typeface="Trebuchet MS"/>
              </a:rPr>
              <a:t/>
            </a:r>
            <a:br>
              <a:rPr lang="ru-RU" sz="2800" b="1" dirty="0" smtClean="0">
                <a:solidFill>
                  <a:srgbClr val="0D62B2"/>
                </a:solidFill>
                <a:latin typeface="Trebuchet MS"/>
                <a:cs typeface="Trebuchet MS"/>
              </a:rPr>
            </a:br>
            <a:endParaRPr lang="en-US" sz="2200" b="1" dirty="0">
              <a:solidFill>
                <a:srgbClr val="0D62B2"/>
              </a:solidFill>
              <a:latin typeface="Trebuchet MS"/>
              <a:cs typeface="Trebuchet MS"/>
            </a:endParaRPr>
          </a:p>
        </p:txBody>
      </p:sp>
      <p:sp>
        <p:nvSpPr>
          <p:cNvPr id="5" name="Slide Number Placeholder 4"/>
          <p:cNvSpPr>
            <a:spLocks noGrp="1"/>
          </p:cNvSpPr>
          <p:nvPr>
            <p:ph type="sldNum" sz="quarter" idx="12"/>
          </p:nvPr>
        </p:nvSpPr>
        <p:spPr>
          <a:xfrm>
            <a:off x="8520338" y="4690309"/>
            <a:ext cx="347368" cy="273844"/>
          </a:xfrm>
        </p:spPr>
        <p:txBody>
          <a:bodyPr/>
          <a:lstStyle/>
          <a:p>
            <a:pPr algn="ctr"/>
            <a:fld id="{897B1AD0-CEE0-234F-8740-2B05DEBC40E6}" type="slidenum">
              <a:rPr lang="en-US" smtClean="0">
                <a:solidFill>
                  <a:srgbClr val="FFFFFF"/>
                </a:solidFill>
                <a:latin typeface="Trebuchet MS"/>
                <a:cs typeface="Trebuchet MS"/>
              </a:rPr>
              <a:pPr algn="ctr"/>
              <a:t>9</a:t>
            </a:fld>
            <a:endParaRPr lang="en-US" dirty="0">
              <a:solidFill>
                <a:srgbClr val="FFFFFF"/>
              </a:solidFill>
              <a:latin typeface="Trebuchet MS"/>
              <a:cs typeface="Trebuchet M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454" y="389533"/>
            <a:ext cx="2411146" cy="440040"/>
          </a:xfrm>
          <a:prstGeom prst="rect">
            <a:avLst/>
          </a:prstGeom>
        </p:spPr>
      </p:pic>
      <p:sp>
        <p:nvSpPr>
          <p:cNvPr id="8" name="TextBox 7"/>
          <p:cNvSpPr txBox="1"/>
          <p:nvPr/>
        </p:nvSpPr>
        <p:spPr>
          <a:xfrm>
            <a:off x="217277" y="1238769"/>
            <a:ext cx="5657247" cy="3046988"/>
          </a:xfrm>
          <a:prstGeom prst="rect">
            <a:avLst/>
          </a:prstGeom>
          <a:noFill/>
        </p:spPr>
        <p:txBody>
          <a:bodyPr wrap="square" rtlCol="0">
            <a:spAutoFit/>
          </a:bodyPr>
          <a:lstStyle/>
          <a:p>
            <a:r>
              <a:rPr lang="ru-RU" sz="1600" b="1" dirty="0"/>
              <a:t>Ученая степень, звание: </a:t>
            </a:r>
            <a:r>
              <a:rPr lang="ru-RU" sz="1600" dirty="0"/>
              <a:t>кандидат филологических наук</a:t>
            </a:r>
          </a:p>
          <a:p>
            <a:r>
              <a:rPr lang="ru-RU" sz="1600" dirty="0"/>
              <a:t>Место работы и должность в настоящее время: </a:t>
            </a:r>
            <a:r>
              <a:rPr lang="ru-RU" sz="1600" dirty="0" err="1"/>
              <a:t>ст.преподаватель</a:t>
            </a:r>
            <a:r>
              <a:rPr lang="ru-RU" sz="1600" dirty="0"/>
              <a:t> кафедры рекламы и бизнес-коммуникаций ИМЭБ </a:t>
            </a:r>
            <a:r>
              <a:rPr lang="ru-RU" sz="1600" dirty="0" smtClean="0"/>
              <a:t>РУДН</a:t>
            </a:r>
          </a:p>
          <a:p>
            <a:endParaRPr lang="ru-RU" sz="1600" dirty="0"/>
          </a:p>
          <a:p>
            <a:r>
              <a:rPr lang="ru-RU" sz="1600" b="1" dirty="0"/>
              <a:t>Опыт работы и достижения: </a:t>
            </a:r>
            <a:r>
              <a:rPr lang="ru-RU" sz="1600" dirty="0"/>
              <a:t>редактор печатного издания, консультант по маркетинговым коммуникациям. Опыт работы в международных компаниях: РА </a:t>
            </a:r>
            <a:r>
              <a:rPr lang="ru-RU" sz="1600" dirty="0" err="1"/>
              <a:t>McСann</a:t>
            </a:r>
            <a:r>
              <a:rPr lang="ru-RU" sz="1600" dirty="0"/>
              <a:t> </a:t>
            </a:r>
            <a:r>
              <a:rPr lang="ru-RU" sz="1600" dirty="0" err="1"/>
              <a:t>Erickson</a:t>
            </a:r>
            <a:r>
              <a:rPr lang="ru-RU" sz="1600" dirty="0"/>
              <a:t>, консалтинговое агентство </a:t>
            </a:r>
            <a:r>
              <a:rPr lang="ru-RU" sz="1600" dirty="0" err="1" smtClean="0"/>
              <a:t>Софракоп</a:t>
            </a:r>
            <a:endParaRPr lang="ru-RU" sz="1600" dirty="0" smtClean="0"/>
          </a:p>
          <a:p>
            <a:endParaRPr lang="ru-RU" sz="1600" dirty="0"/>
          </a:p>
          <a:p>
            <a:r>
              <a:rPr lang="ru-RU" sz="1600" b="1" dirty="0"/>
              <a:t>Дисциплины: </a:t>
            </a:r>
            <a:r>
              <a:rPr lang="ru-RU" sz="1600" dirty="0"/>
              <a:t>Введение в визуальный креатив, Основы интегрированных коммуникаций в </a:t>
            </a:r>
            <a:r>
              <a:rPr lang="en-US" sz="1600" dirty="0"/>
              <a:t>PR</a:t>
            </a:r>
            <a:r>
              <a:rPr lang="ru-RU" sz="1600" dirty="0"/>
              <a:t>, Этика </a:t>
            </a:r>
            <a:r>
              <a:rPr lang="en-US" sz="1600" dirty="0"/>
              <a:t>PR</a:t>
            </a:r>
            <a:endParaRPr lang="ru-RU" sz="1600" dirty="0"/>
          </a:p>
        </p:txBody>
      </p:sp>
      <p:pic>
        <p:nvPicPr>
          <p:cNvPr id="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9759" y="899375"/>
            <a:ext cx="2079211" cy="259243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7344" y="2125790"/>
            <a:ext cx="2183238" cy="2183238"/>
          </a:xfrm>
          <a:prstGeom prst="roundRect">
            <a:avLst/>
          </a:prstGeom>
        </p:spPr>
      </p:pic>
    </p:spTree>
    <p:extLst>
      <p:ext uri="{BB962C8B-B14F-4D97-AF65-F5344CB8AC3E}">
        <p14:creationId xmlns:p14="http://schemas.microsoft.com/office/powerpoint/2010/main" val="3765645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za_RUDN_template_02_rus" id="{43A714F0-967A-444E-A34E-6FD6451B03CE}" vid="{B7847E73-6C66-A047-B169-41233A4F32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6461</TotalTime>
  <Words>3245</Words>
  <Application>Microsoft Office PowerPoint</Application>
  <PresentationFormat>Экран (16:9)</PresentationFormat>
  <Paragraphs>463</Paragraphs>
  <Slides>51</Slides>
  <Notes>51</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Office Theme</vt:lpstr>
      <vt:lpstr>Давайте познакомимся с нашими преподавателями</vt:lpstr>
      <vt:lpstr>Трубникова Нина Вадимовна  </vt:lpstr>
      <vt:lpstr>Анисимова Инна Владиславовна </vt:lpstr>
      <vt:lpstr>Аржанова Кристина Александровна </vt:lpstr>
      <vt:lpstr>Базанова Анна Евгеньевна </vt:lpstr>
      <vt:lpstr>Белозёрова Екатерина Александровна </vt:lpstr>
      <vt:lpstr>Брегадзе Ксения Владимировна </vt:lpstr>
      <vt:lpstr>Васильев Николай Александрович </vt:lpstr>
      <vt:lpstr>Глаголева Анна Васильевна  </vt:lpstr>
      <vt:lpstr>Глинская Ирина Юрьевна </vt:lpstr>
      <vt:lpstr>Горбунова Алла Игоревна </vt:lpstr>
      <vt:lpstr>Грабельников  Александр Анатольевич </vt:lpstr>
      <vt:lpstr>Грибанова Алевтина Викторовна</vt:lpstr>
      <vt:lpstr>Дерябина Галина Геннадьевна</vt:lpstr>
      <vt:lpstr>Довжик Галина Владимировна</vt:lpstr>
      <vt:lpstr>Звегинцева Екатерина Александровна </vt:lpstr>
      <vt:lpstr>Земская Юлия Николаевна </vt:lpstr>
      <vt:lpstr>Иванов Андрей Викторович</vt:lpstr>
      <vt:lpstr>Иванова Елена Анатольевна </vt:lpstr>
      <vt:lpstr>Кармина Наталья Владиславовна</vt:lpstr>
      <vt:lpstr>Кирейченко Виктория Владимировна </vt:lpstr>
      <vt:lpstr>Кирина Наталья Юрьевна </vt:lpstr>
      <vt:lpstr>Ковалева Катерина </vt:lpstr>
      <vt:lpstr>Кривохижа Виктор Васильевич</vt:lpstr>
      <vt:lpstr>Крылова Анна Владимировна</vt:lpstr>
      <vt:lpstr>Кузнецова Евгения Алексеевна </vt:lpstr>
      <vt:lpstr>Кузнецова Марианна Вячеславна  </vt:lpstr>
      <vt:lpstr>Куклин Антон Львович </vt:lpstr>
      <vt:lpstr>Лампадова Евгения Геннадьевна </vt:lpstr>
      <vt:lpstr>Маликова Вероника Евгеньевна </vt:lpstr>
      <vt:lpstr>Малыгина Ольга Петровна </vt:lpstr>
      <vt:lpstr>Мандрова Наталия Александровна </vt:lpstr>
      <vt:lpstr>Михайлова Ольга Борисовна </vt:lpstr>
      <vt:lpstr>Николайшвили Гюзелла  Геннадьевна </vt:lpstr>
      <vt:lpstr>Осипов Егор Владимирович </vt:lpstr>
      <vt:lpstr>Панченко Надежда Викторовна </vt:lpstr>
      <vt:lpstr>Плотникова Наталья Викторовна</vt:lpstr>
      <vt:lpstr>Сазонов Алексей Дмитриевич </vt:lpstr>
      <vt:lpstr>Саркисян Овик Армикович </vt:lpstr>
      <vt:lpstr>Селюкова Юлия Евгеньевна</vt:lpstr>
      <vt:lpstr>Тихоненков Владимир Партевович </vt:lpstr>
      <vt:lpstr>Фесенко Владислав Леонардович </vt:lpstr>
      <vt:lpstr>Черкашина Анастасия Алексеевна</vt:lpstr>
      <vt:lpstr>Чумиков Александр Николаевич</vt:lpstr>
      <vt:lpstr>Шаронова Светлана Алексеевна </vt:lpstr>
      <vt:lpstr>Шевелева Ольга Владимировна</vt:lpstr>
      <vt:lpstr>Щербатюк Анна Сергеевна</vt:lpstr>
      <vt:lpstr>Эль-Смайли Дарья Павловна </vt:lpstr>
      <vt:lpstr>Ясинский Анатолий Геннадьевич </vt:lpstr>
      <vt:lpstr>Контактная информация </vt:lpstr>
      <vt:lpstr>Спасибо за внимание!</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ПРЕЗЕНТАЦИИ В ДВЕ И БОЛЕЕ СТРОК</dc:title>
  <dc:creator>Непомнящий Евгений</dc:creator>
  <cp:lastModifiedBy>Валерия Ермаченкова</cp:lastModifiedBy>
  <cp:revision>139</cp:revision>
  <dcterms:created xsi:type="dcterms:W3CDTF">2017-01-25T11:18:17Z</dcterms:created>
  <dcterms:modified xsi:type="dcterms:W3CDTF">2020-06-28T13:06:09Z</dcterms:modified>
</cp:coreProperties>
</file>