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60" r:id="rId4"/>
    <p:sldId id="265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33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0CE2B-CE0A-40FD-9535-61FE74EB0303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8C846-8162-4B97-9C69-6E064FF55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7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26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4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8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84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31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0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3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1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35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7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9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6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09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22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53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8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5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3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27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6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19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7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679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489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3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94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4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6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4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6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1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18" y="137427"/>
            <a:ext cx="4498362" cy="820962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6400" y="3287286"/>
            <a:ext cx="11425979" cy="172593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D62B2"/>
                </a:solidFill>
                <a:latin typeface="Trebuchet MS"/>
                <a:ea typeface="+mn-ea"/>
                <a:cs typeface="Trebuchet MS"/>
              </a:rPr>
              <a:t>Практика </a:t>
            </a:r>
            <a:br>
              <a:rPr lang="ru-RU" b="1" dirty="0">
                <a:solidFill>
                  <a:srgbClr val="0D62B2"/>
                </a:solidFill>
                <a:latin typeface="Trebuchet MS"/>
                <a:ea typeface="+mn-ea"/>
                <a:cs typeface="Trebuchet MS"/>
              </a:rPr>
            </a:br>
            <a:r>
              <a:rPr lang="ru-RU" b="1" dirty="0">
                <a:solidFill>
                  <a:srgbClr val="0D62B2"/>
                </a:solidFill>
                <a:latin typeface="Trebuchet MS"/>
                <a:ea typeface="+mn-ea"/>
                <a:cs typeface="Trebuchet MS"/>
              </a:rPr>
              <a:t>С последующим трудоустройством!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515" y="773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55640" y="1741961"/>
            <a:ext cx="11936360" cy="641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FF0000"/>
                </a:solidFill>
                <a:latin typeface="Trebuchet MS"/>
                <a:cs typeface="Trebuchet MS"/>
              </a:rPr>
              <a:t>Направление: «Реклама </a:t>
            </a:r>
            <a:r>
              <a:rPr lang="ru-RU" sz="4400" b="1" dirty="0">
                <a:solidFill>
                  <a:srgbClr val="FF0000"/>
                </a:solidFill>
                <a:latin typeface="Trebuchet MS"/>
                <a:cs typeface="Trebuchet MS"/>
              </a:rPr>
              <a:t>и Связи с </a:t>
            </a:r>
            <a:r>
              <a:rPr lang="ru-RU" sz="4400" b="1" dirty="0">
                <a:solidFill>
                  <a:srgbClr val="FF0000"/>
                </a:solidFill>
                <a:latin typeface="Trebuchet MS"/>
                <a:cs typeface="Trebuchet MS"/>
              </a:rPr>
              <a:t>общественностью»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8013" y="512746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9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MediaArts = MAG </a:t>
            </a:r>
            <a:r>
              <a:rPr lang="ru-RU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МА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10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005245" y="1508293"/>
            <a:ext cx="80324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Наши студенты работали со следующими клиентами агентства: 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Русский продукт, Московский картофель,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СуперСуп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, Седьмой континент, гипермаркет Наш, Барьер,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Estel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. </a:t>
            </a:r>
          </a:p>
          <a:p>
            <a:pPr lvl="0">
              <a:buClr>
                <a:srgbClr val="FF0000"/>
              </a:buClr>
            </a:pPr>
            <a:endParaRPr lang="ru-RU" sz="1200" b="1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обязанности студентов входило следующее: </a:t>
            </a:r>
          </a:p>
          <a:p>
            <a:pPr lvl="0">
              <a:buClr>
                <a:srgbClr val="FF0000"/>
              </a:buClr>
            </a:pPr>
            <a:endParaRPr lang="ru-RU" sz="1200" b="1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Непрерывный мониторинг городов и каналов, в которых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было размещение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рекламных роликов конкретного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бренда;</a:t>
            </a:r>
            <a:endParaRPr lang="ru-RU" sz="12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Необходимо было проверять соответствие показателей плановых и фактических по следующим критериям: доля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прайма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GRP,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бюджет;</a:t>
            </a:r>
            <a:endParaRPr lang="ru-RU" sz="12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Размещение рекламных роликов за определенные месяцы в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телевизионной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сетке с учетом пожелании клиента по качеству постановки и многое другое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.</a:t>
            </a:r>
            <a:endParaRPr lang="ru-RU" sz="2000" dirty="0">
              <a:latin typeface="Trebuchet MS"/>
              <a:ea typeface="+mj-ea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2" y="2346009"/>
            <a:ext cx="3805101" cy="21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6" y="-433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Сода-медиа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11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278820" y="1421764"/>
            <a:ext cx="80324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СОДА-медиа -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это коммуникационное агентство, сочетающее уникальный опыт и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клиентоориентированный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подход. СОДА-медиа предлагает комплексный подход к каждому проекту. </a:t>
            </a: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Коммуникационное агентство SODA-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media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предоставляет полный спектр услуг в сфере маркетинга, рекламы и PR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:</a:t>
            </a:r>
          </a:p>
          <a:p>
            <a:pPr lvl="0">
              <a:buClr>
                <a:srgbClr val="FF0000"/>
              </a:buClr>
            </a:pPr>
            <a:endParaRPr lang="ru-RU" sz="1100" b="1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Реклама в традиционных Медиа.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Комплексная РR-поддержка проектов любого уровня.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Креатив и Копирайтинг для стандартных и индивидуальных проектов.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Дизайн и производство рекламной продукции.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Организация профессиональных и частных мероприятий.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Интернет-коммуникации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err="1">
                <a:latin typeface="Trebuchet MS"/>
                <a:ea typeface="+mj-ea"/>
                <a:cs typeface="Trebuchet MS"/>
              </a:rPr>
              <a:t>AmЬient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Media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Видеопроизводство и фотосъемка.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Маркетинговые исследования.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Программы лояльности.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335" y="2759115"/>
            <a:ext cx="4400273" cy="13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Сода-медиа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251052" y="1305636"/>
            <a:ext cx="8032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Клиенты агентства: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Roca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Teka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Rus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NolteKuchen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Textiles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from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Spain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Porcelanosa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group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Смоленские бриллианты, Авиалинии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lberia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Airlines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Государственная корпорация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Росатом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Woodright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lnSinkErator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Omicor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Stilema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Garden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of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eden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AI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tesoro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Океанпремиум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.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Деятельность наших студентов: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Перевод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текстов с испанского на русский для промо-материалов испанского бренда, а также перевод пресс-релизов испанских брендов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Подготовка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презентаций для тендера по продвижению испанского бренда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Работа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 области наружной рекламы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Работа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 сайтом агентства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Работа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 сувенирной продукцией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01" y="2794671"/>
            <a:ext cx="4000822" cy="12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СТС-медиа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06401" y="1739374"/>
            <a:ext cx="68203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«СТС Медиа» - 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крупнейший российский независимый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медиахолдинг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Миссия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: «Мы делаем жизнь ярче!». Мы создаем истории, которые вдохновляют каждого зрителя и дарят ему яркие позитивные эмоции.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«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СТС Медиа» владеет тремя общенациональными эфирными каналами в России: СТС, «Домашний» и Перец, ориентированными на различные целевые аудитории.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В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июле 2011 года было принято решение об объединении собственного производства на базе двух компаний холдинга - «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Костафильм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» и «Соха Медиа», и создании новой производственной компании - «Стари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Фёрст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Продакшн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8746" r="7457"/>
          <a:stretch/>
        </p:blipFill>
        <p:spPr>
          <a:xfrm>
            <a:off x="7423355" y="2189072"/>
            <a:ext cx="4375356" cy="24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СТС-медиа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218039" y="1536174"/>
            <a:ext cx="7819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Достижения наших студентов:</a:t>
            </a: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Получение навыков по медиа-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баингу</a:t>
            </a:r>
            <a:endParaRPr lang="ru-RU" sz="20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Работа с программой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OdaPlan</a:t>
            </a:r>
            <a:endParaRPr lang="ru-RU" sz="20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Расчет индексов GRP для рекламных мест в различных городах России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Составление тендера на выпуск сувенирной продукции с логотипом компании СТС с комментариями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Сравнение данных о количестве закупленной рекламы на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АТL-­носителях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компании СТС и компаний-конкурентов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Участие в трех мастер-классах для сотрудников компании по курсу «Стратегическое планирование»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36" y="1934868"/>
            <a:ext cx="3139290" cy="30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Рекламная группа «</a:t>
            </a:r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ADMOS</a:t>
            </a:r>
            <a:r>
              <a:rPr lang="en-US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»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06400" y="1484704"/>
            <a:ext cx="75638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«ADMOS» является ведущим дилером крупнейших российских и европейских поставщиков сувенирной продукции.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Рекламная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Группа «ADMOS» была создана в 2005 году.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На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сегодняшний день рекла1мная группа «ADMOS» включает в себя следующие профильные подразделения: «ADMOS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Gifts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», «ADMOS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Print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», «ADMOS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Outdoor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», «ADMOS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concept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»</a:t>
            </a:r>
          </a:p>
          <a:p>
            <a:pPr lvl="0">
              <a:buClr>
                <a:srgbClr val="FF0000"/>
              </a:buClr>
            </a:pP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Наши студенты осуществляли следующие виды деятельности: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работа с продукцией на складе;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доставка и получение товара;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сортировка документации;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инвентаризация образцов фирменной продукции;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работа в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Excel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и 1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С</a:t>
            </a:r>
            <a:endParaRPr lang="ru-RU" sz="2000" dirty="0">
              <a:latin typeface="Trebuchet MS"/>
              <a:ea typeface="+mj-ea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799" y="2642547"/>
            <a:ext cx="4020835" cy="18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544469"/>
            <a:ext cx="7708490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Группа компаний </a:t>
            </a:r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Russia Direct 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16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939966" y="1294336"/>
            <a:ext cx="68924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Группа коммуникационных, рекламных и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рекламно­производственных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компаний.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На российском рынке с 1993 года. </a:t>
            </a:r>
            <a:br>
              <a:rPr lang="ru-RU" sz="2000" dirty="0">
                <a:latin typeface="Trebuchet MS"/>
                <a:ea typeface="+mj-ea"/>
                <a:cs typeface="Trebuchet MS"/>
              </a:rPr>
            </a:br>
            <a:r>
              <a:rPr lang="ru-RU" sz="2000" dirty="0">
                <a:latin typeface="Trebuchet MS"/>
                <a:ea typeface="+mj-ea"/>
                <a:cs typeface="Trebuchet MS"/>
              </a:rPr>
              <a:t>С 2003 по 2005 года группа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Russia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Direct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была официальным представителем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Ogilvy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One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в России. </a:t>
            </a:r>
          </a:p>
          <a:p>
            <a:pPr lvl="0">
              <a:buClr>
                <a:srgbClr val="FF0000"/>
              </a:buClr>
            </a:pP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Специализация компании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:</a:t>
            </a:r>
          </a:p>
          <a:p>
            <a:pPr lvl="0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rebuchet MS"/>
                <a:ea typeface="+mj-ea"/>
                <a:cs typeface="Trebuchet MS"/>
              </a:rPr>
              <a:t>Search&amp;fusion</a:t>
            </a:r>
            <a:r>
              <a:rPr lang="en-US" sz="2000" dirty="0" smtClean="0">
                <a:latin typeface="Trebuchet MS"/>
                <a:ea typeface="+mj-ea"/>
                <a:cs typeface="Trebuchet MS"/>
              </a:rPr>
              <a:t> marketing</a:t>
            </a:r>
            <a:endParaRPr lang="ru-RU" sz="20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Программы лояльности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rebuchet MS"/>
                <a:ea typeface="+mj-ea"/>
                <a:cs typeface="Trebuchet MS"/>
              </a:rPr>
              <a:t>Society&amp;promotion</a:t>
            </a:r>
            <a:r>
              <a:rPr lang="en-US" sz="2000" dirty="0" smtClean="0">
                <a:latin typeface="Trebuchet MS"/>
                <a:ea typeface="+mj-ea"/>
                <a:cs typeface="Trebuchet MS"/>
              </a:rPr>
              <a:t> advocates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Персональные продажи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Телемаркетинг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rebuchet MS"/>
                <a:ea typeface="+mj-ea"/>
                <a:cs typeface="Trebuchet MS"/>
              </a:rPr>
              <a:t>lntegrated</a:t>
            </a:r>
            <a:r>
              <a:rPr lang="en-US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consumer marketing (</a:t>
            </a:r>
            <a:r>
              <a:rPr lang="en-US" sz="2000" dirty="0" smtClean="0">
                <a:latin typeface="Trebuchet MS"/>
                <a:ea typeface="+mj-ea"/>
                <a:cs typeface="Trebuchet MS"/>
              </a:rPr>
              <a:t>ICM)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/>
                <a:ea typeface="+mj-ea"/>
                <a:cs typeface="Trebuchet MS"/>
              </a:rPr>
              <a:t>Customer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satisfaction management (</a:t>
            </a:r>
            <a:r>
              <a:rPr lang="en-US" sz="2000" dirty="0" smtClean="0">
                <a:latin typeface="Trebuchet MS"/>
                <a:ea typeface="+mj-ea"/>
                <a:cs typeface="Trebuchet MS"/>
              </a:rPr>
              <a:t>CSM)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/>
                <a:ea typeface="+mj-ea"/>
                <a:cs typeface="Trebuchet MS"/>
              </a:rPr>
              <a:t>CRM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маркетинг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/>
                <a:ea typeface="+mj-ea"/>
                <a:cs typeface="Trebuchet MS"/>
              </a:rPr>
              <a:t>Viral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marketing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68" y="2831442"/>
            <a:ext cx="3715042" cy="22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70" y="269886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Компания </a:t>
            </a:r>
            <a:r>
              <a:rPr lang="en-US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Progression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203200" y="996929"/>
            <a:ext cx="86294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Progression - это агентство, которое осуществляет все виды маркетинговых (BTL) услуг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: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интегрированные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кампании,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sales-promotion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trade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promotion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CRM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разработка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творческих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концепций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интернет-маркетинг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.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solidFill>
                  <a:schemeClr val="accent5"/>
                </a:solidFill>
                <a:latin typeface="Trebuchet MS"/>
                <a:ea typeface="+mj-ea"/>
                <a:cs typeface="Trebuchet MS"/>
              </a:rPr>
              <a:t>Компания </a:t>
            </a:r>
            <a:r>
              <a:rPr lang="ru-RU" sz="2000" b="1" dirty="0">
                <a:solidFill>
                  <a:schemeClr val="accent5"/>
                </a:solidFill>
                <a:latin typeface="Trebuchet MS"/>
                <a:ea typeface="+mj-ea"/>
                <a:cs typeface="Trebuchet MS"/>
              </a:rPr>
              <a:t>основана в 2001 г. и входит в Группу компаний Progression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На сегодняшний день Progression находится в тройке лидеров на рынке BTL и в топ-3 самых креативных маркетинговых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агентств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(данные АКАР, 2008), имеет большое количество престижных наград.</a:t>
            </a: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Центральный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офис находится в Москве, где трудятся почти 100 «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прогрешенцев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».</a:t>
            </a: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Агентство имеет клиентский, креативный, производственный и административно-финансовый отделы.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393" y="2833833"/>
            <a:ext cx="4650607" cy="11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70" y="449884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«E:MG»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18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3274142" y="1086928"/>
            <a:ext cx="87982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На сегодняшний день E:MG – одно из крупнейших промо-маркетинговых агентств России.</a:t>
            </a: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Мы предоставляем весь спектр промо-маркетинговых услуг, используя инструменты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btl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медиа и PR, а также интегрированные коммуникации.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E:MG 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входит в ТОП-5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btl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-агентств России.</a:t>
            </a: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Общий штат сотрудников всех офисов более 200 человек.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Промо-маркетинговое </a:t>
            </a: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агентство E:MG – активный член РАМУ (Российской ассоциации маркетинговых услуг).</a:t>
            </a:r>
          </a:p>
          <a:p>
            <a:pPr lvl="0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Работа 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агентства была удостоена премий и высоких наград в сфере рекламных услуг.</a:t>
            </a: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Агентство стабильно работает на протяжении многих лет. Принципы, которыми руководствуется компания, – честность, единство, творчество и развитие. Сотрудники E:MG – профессионалы, отвечающие за свою работу на всех стадиях прохождения проекта.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354" r="5924"/>
          <a:stretch/>
        </p:blipFill>
        <p:spPr>
          <a:xfrm>
            <a:off x="103239" y="2709862"/>
            <a:ext cx="306766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PRT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19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06400" y="1762251"/>
            <a:ext cx="65318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Креативное PR-агентство за действующее технологические культурные и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субкультурные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тренды с отлаженной многоступенчатой системой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проджект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-менеджмента.</a:t>
            </a: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С 2016 года PRT активно развивает направление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blogger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relations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проводит рыночные исследования и образовательные мероприятия для клиентов. В конце 2017 года в агентстве появился выделенный департамент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Influencer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-маркетинга.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697" y="1510071"/>
            <a:ext cx="3837858" cy="38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52780"/>
            <a:ext cx="8254536" cy="719913"/>
          </a:xfrm>
        </p:spPr>
        <p:txBody>
          <a:bodyPr>
            <a:noAutofit/>
          </a:bodyPr>
          <a:lstStyle/>
          <a:p>
            <a:pPr algn="l"/>
            <a:r>
              <a:rPr lang="ru-RU" sz="3770" b="1" dirty="0">
                <a:solidFill>
                  <a:srgbClr val="FF0000"/>
                </a:solidFill>
                <a:latin typeface="Trebuchet MS"/>
                <a:cs typeface="Trebuchet MS"/>
              </a:rPr>
              <a:t>Рекламный</a:t>
            </a:r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 отдел РУДН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90" y="154524"/>
            <a:ext cx="4371816" cy="797867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78657" y="1250375"/>
            <a:ext cx="74626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Создана 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система договорных отношений и соглашений о сотрудничестве с профессиональными ассоциациями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российскими и международными компаниями, а также коммуникационными агентствами различной специализации: рекламными,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медийными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креативными, PR,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брендинговыми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и др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.</a:t>
            </a:r>
          </a:p>
          <a:p>
            <a:pPr>
              <a:buClr>
                <a:srgbClr val="FF0000"/>
              </a:buClr>
            </a:pPr>
            <a:endParaRPr lang="ru-RU" sz="1050" dirty="0">
              <a:latin typeface="Trebuchet MS"/>
              <a:ea typeface="+mj-ea"/>
              <a:cs typeface="Trebuchet MS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разработка и поддержание корпоративного имиджа Университета как ведущего международного научно-образовательного и культурного центра;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разработка и использование единого стиля оформления корпоративной, сувенирной, полиграфической и рекламно-издательской продукции Университета в рамках продвижения корпоративного имиджа и бренда РУДН;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организация и проведение единой рекламной кампании Университета в рамках маркетинговой стратегии Университета.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612" r="13042"/>
          <a:stretch/>
        </p:blipFill>
        <p:spPr>
          <a:xfrm>
            <a:off x="7541342" y="1222065"/>
            <a:ext cx="4538964" cy="2474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5691" t="16352" r="5691" b="16244"/>
          <a:stretch/>
        </p:blipFill>
        <p:spPr>
          <a:xfrm>
            <a:off x="7541342" y="3828476"/>
            <a:ext cx="4542995" cy="19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ARTOX MEDIA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20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300482" y="2302352"/>
            <a:ext cx="6531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ARTOX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media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–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digital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-агентство с офисами в Москве и Минске, предоставляющее полный комплекс услуг для успешного развития и продвижения вашего бизнеса в интернете. </a:t>
            </a: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Сегодня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 агентстве работают лучшие специалисты в области поискового продвижения, контекстной рекламы,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медиапланирования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и других сферах интернет-маркетинга.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64" y="1543378"/>
            <a:ext cx="411515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Young &amp; Rubicam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21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09638" y="1755566"/>
            <a:ext cx="6531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Young &amp;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Rubicam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Moscow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– это часть международного сетевого рекламного агентства, представленного в 90 странах мира. </a:t>
            </a: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Одно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из самых награждаемых профессиональным сообществом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агенство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в 2015 году первые места в таких фестивалях как: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Red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Apple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Eurobest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Epica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Awards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ADCE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Awards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Golden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Drum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Clio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Awards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Cannes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Lions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2015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167" y="2551182"/>
            <a:ext cx="4403247" cy="17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ВТБ24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358581" y="1810758"/>
            <a:ext cx="64737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ВТБ 24 (ПАО) — один из крупнейших участников российского рынка банковских услуг.</a:t>
            </a:r>
          </a:p>
          <a:p>
            <a:pPr lvl="0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Услуги</a:t>
            </a: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: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услуги по работа с финансовыми счетами, кредитование, аренда сейфовых ячеек, денежные переводы и т.д.</a:t>
            </a:r>
          </a:p>
          <a:p>
            <a:pPr lvl="0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Студенты работают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 отделе по работе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с клиентами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занимаются составлением и оформлением рассылки, а также взаимодействуют с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бренд-менеджерами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 качестве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их ассистентов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328" t="26567" r="4438" b="27160"/>
          <a:stretch/>
        </p:blipFill>
        <p:spPr>
          <a:xfrm>
            <a:off x="186813" y="2591050"/>
            <a:ext cx="4984955" cy="19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РусГидро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06400" y="2400660"/>
            <a:ext cx="6473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Группа «РусГидро» — один из крупнейших российских энергетических холдингов. </a:t>
            </a: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РусГидро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является лидером в производстве энергии на базе возобновляемых источников, развивающим генерацию на основе энергии водных потоков, морских приливов, ветра и геотермальной энергии.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0511" t="11096" r="18963" b="18088"/>
          <a:stretch/>
        </p:blipFill>
        <p:spPr>
          <a:xfrm>
            <a:off x="7407883" y="1602814"/>
            <a:ext cx="3952567" cy="36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SPN Communications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652563" y="1557195"/>
            <a:ext cx="75094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SPN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Communications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– одно из старейших и крупнейших коммуникационных агентств России и СНГ. Основано в 1990 году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Агентство оказывает полный комплекс коммуникационных услуг, в том числе по направлениям: </a:t>
            </a:r>
            <a:endParaRPr lang="ru-RU" sz="2000" b="1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маркетинговые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коммуникации,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медиакоммуникации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организация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специальных мероприятий,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внутренние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коммуникации,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антикризисный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pr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public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affairs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government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relations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коммуникационный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консалтинг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,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аналитика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и мониторинг.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38" y="2136406"/>
            <a:ext cx="3700206" cy="25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Depot WPF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337840" y="1600801"/>
            <a:ext cx="75094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Depot WPF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Brand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&amp;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Identityпервая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- российская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брендинговая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компания международного 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класса.</a:t>
            </a: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Основана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 1998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году.</a:t>
            </a: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Специализация</a:t>
            </a: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: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разработка идентичности бренда</a:t>
            </a: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Основные направления деятельности: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потребительский и корпоративный </a:t>
            </a: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брендинг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Штат 50 человек</a:t>
            </a: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Структура: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три основных департамента (творческий, креативный, коммерческий) +редакция портала sostav.ru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142" y="5269233"/>
            <a:ext cx="4322916" cy="1507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302" y="1755566"/>
            <a:ext cx="3908126" cy="33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POV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26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614219" y="2151727"/>
            <a:ext cx="6218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«Точка зрения» (POV-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Point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of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view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) - рекламное агентство, не страдающее формализмом и бюрократией. </a:t>
            </a: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Это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объединение профессионалов высшего класса, открытое к взаимодействию и настроенное на совместный поиск оптимальных решений.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88" y="2691825"/>
            <a:ext cx="3912015" cy="14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66" y="903256"/>
            <a:ext cx="8132917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AMP (</a:t>
            </a:r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Ассоциация менеджеров)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658761" y="2015907"/>
            <a:ext cx="73545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Ассоциация Менеджеров (АМР) –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независимая общественная организация национального масштаба, деятельность которой направлена на всестороннее содействие переходу российского делового сообщества к международным стандартам и этическим нормам ведения бизнеса, интеграции России в мировое экономическое пространство, налаживанию конструктивного диалога между властью и бизнесом, формированию позитивного отношения к отечественному бизнесу в обществе и за рубежом.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327" y="1765270"/>
            <a:ext cx="2534143" cy="36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Ogilvy &amp; Mather Moscow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28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6754762" y="2305614"/>
            <a:ext cx="500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Агентство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Ogilvy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&amp;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Mather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было основано культовым рекламистом Дэвидом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Огилви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в 1948 году. </a:t>
            </a: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Входит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 состав активов крупнейшего в мире рекламно-коммуникационного холдинга WPP.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612" r="3378"/>
          <a:stretch/>
        </p:blipFill>
        <p:spPr>
          <a:xfrm>
            <a:off x="155678" y="2769588"/>
            <a:ext cx="6443406" cy="13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DDB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29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09638" y="2459503"/>
            <a:ext cx="5758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DDB </a:t>
            </a:r>
            <a:r>
              <a:rPr lang="ru-RU" sz="2000" b="1" dirty="0" err="1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Worldwide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- это одна из крупнейших сетей рекламных агентств в мире. </a:t>
            </a:r>
          </a:p>
          <a:p>
            <a:pPr lvl="0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DDB </a:t>
            </a: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Worldwide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 имеет 206 офисов в 99 странах с общим количеством сотрудников 15000 человек.</a:t>
            </a:r>
            <a:endParaRPr lang="ru-RU" sz="2000" dirty="0">
              <a:latin typeface="Trebuchet MS"/>
              <a:ea typeface="+mj-ea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10767" b="18090"/>
          <a:stretch/>
        </p:blipFill>
        <p:spPr>
          <a:xfrm>
            <a:off x="7390677" y="1984113"/>
            <a:ext cx="4061987" cy="28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15" y="440153"/>
            <a:ext cx="8254536" cy="674794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Карьера и трудоустройство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18" y="168806"/>
            <a:ext cx="4298162" cy="784425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406400" y="1266238"/>
            <a:ext cx="113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2800" b="1" i="1" u="sng" dirty="0">
                <a:solidFill>
                  <a:srgbClr val="0070C0"/>
                </a:solidFill>
              </a:rPr>
              <a:t>Наши студенты проходили практику в следующих компаниях: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51" y="2100730"/>
            <a:ext cx="3211872" cy="676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b="22307"/>
          <a:stretch/>
        </p:blipFill>
        <p:spPr>
          <a:xfrm>
            <a:off x="3777180" y="1944380"/>
            <a:ext cx="2977581" cy="1089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-1" t="16878" r="-191" b="5964"/>
          <a:stretch/>
        </p:blipFill>
        <p:spPr>
          <a:xfrm>
            <a:off x="184761" y="2987664"/>
            <a:ext cx="2012901" cy="670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6402" y="2113973"/>
            <a:ext cx="2081967" cy="5978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t="25446" b="5639"/>
          <a:stretch/>
        </p:blipFill>
        <p:spPr>
          <a:xfrm>
            <a:off x="9294343" y="1846159"/>
            <a:ext cx="2661683" cy="1081548"/>
          </a:xfrm>
          <a:prstGeom prst="rect">
            <a:avLst/>
          </a:prstGeom>
        </p:spPr>
      </p:pic>
      <p:pic>
        <p:nvPicPr>
          <p:cNvPr id="14" name="Picture 13" descr="C:\Documents and Settings\Gribanova\Мои документы\Загрузки\Logo\Logo\gallery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08" y="2777444"/>
            <a:ext cx="2357405" cy="106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Documents and Settings\Gribanova\Мои документы\Загрузки\Logo\Logo\Artox-667x667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7" b="22160"/>
          <a:stretch/>
        </p:blipFill>
        <p:spPr bwMode="auto">
          <a:xfrm>
            <a:off x="4981677" y="2927707"/>
            <a:ext cx="1773084" cy="10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C:\Documents and Settings\Gribanova\Мои документы\Загрузки\Logo\Logo\media-logo-980x34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25176" r="13841" b="27258"/>
          <a:stretch/>
        </p:blipFill>
        <p:spPr bwMode="auto">
          <a:xfrm>
            <a:off x="6777717" y="2952256"/>
            <a:ext cx="3500284" cy="81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C:\Documents and Settings\Gribanova\Мои документы\Загрузки\Logo\Logo\leo-burnett-logo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5" y="3933627"/>
            <a:ext cx="4574840" cy="85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" descr="C:\Documents and Settings\Gribanova\Мои документы\Загрузки\Logo\Logo\VivaKi_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692" y="3033943"/>
            <a:ext cx="1786180" cy="16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C:\Documents and Settings\Gribanova\Мои документы\Загрузки\Logo\Logo\big_Ogilvy-Group-Russia-Logo1376111120_137543592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8" y="4874679"/>
            <a:ext cx="4777387" cy="5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Documents and Settings\Gribanova\Мои документы\Загрузки\Logo\Logo\bbe5c4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3" b="25100"/>
          <a:stretch/>
        </p:blipFill>
        <p:spPr bwMode="auto">
          <a:xfrm>
            <a:off x="4881057" y="3962493"/>
            <a:ext cx="2966204" cy="107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C:\Documents and Settings\Gribanova\Мои документы\Загрузки\Logo\Logo\ADV-log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98" y="3714202"/>
            <a:ext cx="1835448" cy="12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C:\Documents and Settings\Gribanova\Мои документы\Загрузки\Logo\Logo\vi-logo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19263" r="25724" b="21854"/>
          <a:stretch/>
        </p:blipFill>
        <p:spPr bwMode="auto">
          <a:xfrm>
            <a:off x="4697083" y="5265624"/>
            <a:ext cx="1474043" cy="128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C:\Documents and Settings\Gribanova\Мои документы\Загрузки\Logo\Logo\АСТ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86" y="5052056"/>
            <a:ext cx="1513032" cy="133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C:\Documents and Settings\Gribanova\Мои документы\Загрузки\Logo\Logo\jwt.gif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b="11815"/>
          <a:stretch/>
        </p:blipFill>
        <p:spPr bwMode="auto">
          <a:xfrm>
            <a:off x="10030323" y="4890497"/>
            <a:ext cx="2112917" cy="84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Documents and Settings\Gribanova\Мои документы\Загрузки\Logo\Logo\akar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7" y="5439646"/>
            <a:ext cx="2289449" cy="136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:\Documents and Settings\Gribanova\Мои документы\Загрузки\Logo\Logo\OPRF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5616" r="7074" b="14849"/>
          <a:stretch/>
        </p:blipFill>
        <p:spPr bwMode="auto">
          <a:xfrm>
            <a:off x="2590253" y="5553115"/>
            <a:ext cx="2140335" cy="127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:\Documents and Settings\Gribanova\Мои документы\Загрузки\Logo\Logo\vtb.pn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1" b="12604"/>
          <a:stretch/>
        </p:blipFill>
        <p:spPr bwMode="auto">
          <a:xfrm>
            <a:off x="8015337" y="5087107"/>
            <a:ext cx="1846911" cy="7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BBDO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30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683046" y="2151723"/>
            <a:ext cx="5700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en-US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BBDO Moscow – 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сетевое рекламное агентство, открытое в 1989г. </a:t>
            </a: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Входит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 международную сеть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BBDO Worldwide,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одно из старейших агентств России, работы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BBDO Moscow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удостоены наград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EPICA, Golden Drum, ADCR,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ММФР и пр.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82" y="1455824"/>
            <a:ext cx="3986620" cy="39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Publicis Russia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31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09638" y="2161556"/>
            <a:ext cx="57002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Publicis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Russia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-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cтратегический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бизнес-партнер своих клиентов, который помогает им решать, не просто задачи в области коммуникации, а бизнес-задачи, на основе глубокого знания потребителя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Компания даёт возможность стажёрам и практикантам приобрести неоценимый </a:t>
            </a: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опыт работы с реальными проектами, увидеть на практике результаты своей работы.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253" y="1755566"/>
            <a:ext cx="4387197" cy="31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BrandLab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261268" y="1452808"/>
            <a:ext cx="116291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Опыт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BrandLab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в разработке и развитии брендов охватывает около 35 отраслей - от молочных продуктов до средств от насекомых, от автосалонов до финансовых организаций. </a:t>
            </a: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latin typeface="Trebuchet MS"/>
                <a:ea typeface="+mj-ea"/>
                <a:cs typeface="Trebuchet MS"/>
              </a:rPr>
              <a:t>В 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группу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BrandLab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 входят: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rebuchet MS"/>
                <a:ea typeface="+mj-ea"/>
                <a:cs typeface="Trebuchet MS"/>
              </a:rPr>
              <a:t>BrandLab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Consulting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– создание брендов и стратегическое планирование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rebuchet MS"/>
                <a:ea typeface="+mj-ea"/>
                <a:cs typeface="Trebuchet MS"/>
              </a:rPr>
              <a:t>BrandLab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Design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– дизайн фирменного стиля, дизайн упаковки, креативные концепции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rebuchet MS"/>
                <a:ea typeface="+mj-ea"/>
                <a:cs typeface="Trebuchet MS"/>
              </a:rPr>
              <a:t>BrandLab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Research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– организация и проведение маркетинговых исследований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rebuchet MS"/>
                <a:ea typeface="+mj-ea"/>
                <a:cs typeface="Trebuchet MS"/>
              </a:rPr>
              <a:t>BrandLab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Digital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– разработка сайтов, продвижение в интернете, 3D и видео-анимация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rebuchet MS"/>
                <a:ea typeface="+mj-ea"/>
                <a:cs typeface="Trebuchet MS"/>
              </a:rPr>
              <a:t>BrandLab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Valuation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– оценка стоимости бренда, совместно с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Brand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Finance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ведущей международной компанией, специализирующейся на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brand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 smtClean="0">
                <a:latin typeface="Trebuchet MS"/>
                <a:ea typeface="+mj-ea"/>
                <a:cs typeface="Trebuchet MS"/>
              </a:rPr>
              <a:t>valuation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.</a:t>
            </a:r>
            <a:endParaRPr lang="ru-RU" sz="2000" dirty="0">
              <a:latin typeface="Trebuchet MS"/>
              <a:ea typeface="+mj-ea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5212765"/>
            <a:ext cx="6802954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TWIGA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261269" y="1777311"/>
            <a:ext cx="65131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TWIGA – это коммуникационные практики для создания и продвижения торговых марок, компаний и идей. </a:t>
            </a: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Агентства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входящие в состав группы, специализируются на различных коммуникационных дисциплинах.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Выстраивая коммуникационные платформы и создавая рекламные кампании, агентство помогает компаниям найти своих потребителей через различные медиаканалы и в точках продаж, выделиться среди конкурентов и донести до аудитории все преимущества своих торговых марок.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645" y="2739188"/>
            <a:ext cx="5262107" cy="13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Восход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178470" y="1088938"/>
            <a:ext cx="7889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Рекламное агентство «Восход» (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Voskhod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Agency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) было создано в 1996 году и сегодня является одним из наиболее известных и авторитетных креативных агентств, работая на российском и международном рынках.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Офисы агентства расположены в Москве и Екатеринбурге.</a:t>
            </a:r>
          </a:p>
          <a:p>
            <a:pPr lvl="0">
              <a:buClr>
                <a:srgbClr val="FF0000"/>
              </a:buClr>
            </a:pP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«Восход» имеет экспертизу в </a:t>
            </a: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области маркетинговых исследований, разработки коммуникационных и </a:t>
            </a:r>
            <a:r>
              <a:rPr lang="ru-RU" sz="2000" b="1" dirty="0" err="1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медиастратегий</a:t>
            </a: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, интегрированных кампаний и </a:t>
            </a:r>
            <a:r>
              <a:rPr lang="ru-RU" sz="2000" b="1" dirty="0" err="1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медиапланирования</a:t>
            </a: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, креатива и дизайна, </a:t>
            </a:r>
            <a:r>
              <a:rPr lang="ru-RU" sz="2000" b="1" dirty="0" err="1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брендинга</a:t>
            </a: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 и веб-разработок, видео- и аудио-</a:t>
            </a:r>
            <a:r>
              <a:rPr lang="ru-RU" sz="2000" b="1" dirty="0" err="1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продакшна</a:t>
            </a: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Среди популярных услуг агентства: разработка рекламных идей и креативных решений для рекламных кампаний, создание логотипов и фирменных стилей, производство видеороликов,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медиапланирование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64" y="1676527"/>
            <a:ext cx="3773212" cy="37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8" y="609027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М-Видео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06400" y="1638836"/>
            <a:ext cx="7056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М.Видео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» – лидер среди розничных сетей по продаже электроники и бытовой техники в России и одна из крупнейших европейских компаний в этом сегменте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Товарный ассортимент магазинов «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М.Видео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» превышает 20 тысяч наименований техники: аудио/видео и цифрового направлений, мелкой и крупной бытовой электроники, товаров для развлечения и аксессуаров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«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М.Видео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» активно развивает стратегию интегрированных продаж (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Omni-channel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) для унификации товарного ассортимента и создания бесшовного покупательского опыта.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374" y="2434483"/>
            <a:ext cx="4528338" cy="19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162" y="534998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Saatchi&amp;Saatchi Russia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36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056580" y="1225134"/>
            <a:ext cx="70562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Агентство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Saatchi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&amp;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Saatchi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Moscow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принадлежит французской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медийной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группе Publicis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Groupe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, третьему по величине коммуникационному холдингу в мире, и является частью всемирной сети рекламных агентств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Saatchi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&amp;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Saatchi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Worldwide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, насчитывающей больше 140 офисов в 80 странах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Главная цель агентства –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создание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лавмарок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– брендов, имеющих прочную эмоциональную связь между потребителем и продуктом.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В России самыми крупными проектами агентства за последние годы стали рекламная кампания московского музея имени Щусева и концепция продвижения «Единого» проездного для столичного общественного транспорта.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2944326"/>
            <a:ext cx="479796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162" y="534998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Р.И.М. 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351162" y="1573196"/>
            <a:ext cx="70562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«Р.И.М.» — одно из старейших и крупнейших коммуникационных агентств России. </a:t>
            </a:r>
            <a:endParaRPr lang="ru-RU" sz="20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Объединяя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более чем 20-летний опыт и самые свежие разработки, агентство успешно решает задачи как международных компаний, так и российских частных и государственных структур.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Вырастив несколько поколений специалистов и реализовав более 500 проектов, «Р.И.М.» продолжает придумывать новые форматы, внедрять новые технологии и активно влиять на развитие общественных связей и корпоративных коммуникаций в России.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85" y="2483421"/>
            <a:ext cx="4340076" cy="18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162" y="534998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IKEA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38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378245" y="1382286"/>
            <a:ext cx="6561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В Группу компаний ИКЕА входят 328 магазинов в 28 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странах.</a:t>
            </a:r>
          </a:p>
          <a:p>
            <a:pPr lvl="0">
              <a:buClr>
                <a:srgbClr val="FF0000"/>
              </a:buClr>
            </a:pP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Общие продажи за 2015 финансовый год — 31,9 млрд евро</a:t>
            </a: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В 2015 финансовом году сайт IKEA.com набрал 1,9 млрд просмотров, что на 21 % больше, чем в 2014 финансовом году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2000" b="1" dirty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Развитие в ИКЕА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— это не только карьерный рост, но и получение нового опыта и знаний в разных подразделениях, то есть возможность лучше понять бизнес.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52" y="2159806"/>
            <a:ext cx="4860410" cy="25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162" y="534998"/>
            <a:ext cx="7337664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Leo Burnett Moscow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39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06400" y="1341878"/>
            <a:ext cx="60238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Принадлежит Publicis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Groupe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. Входит в состав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Leo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Burnett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Worldwide</a:t>
            </a: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Философию агентства сами сотрудники определяют как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Human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Kind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что означает создание таких идей, которые трогают умы и сердца человечества. Именно благодаря такому подходу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Leo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Burnett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Moscow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было признано самым креативным агентством последнего пятилетия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20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Работы креативной команды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Leo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Burnett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Moscow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каждый год получают множество наград, в числе которых Золото и три Бронзы Каннского фестиваля.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206" y="2489515"/>
            <a:ext cx="5086173" cy="18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AKAR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203200" y="1339153"/>
            <a:ext cx="11801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Ассоциация коммуникационных агентств России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(АКАР, до 2000 г. - РАРА) создана в 1993 году, некоммерческая организация, ведущее и крупнейшее профессиональное объединение более 200 участников рынка коммуникационных услуг России. Члены АКАР предоставляют услуги в сфере: рекламы (ATL, TTL, BTL) - создают, планируют, размещают и продают рекламу в прессе, на радио, телевидении, в кинотеатрах, Интернете, на транспорте, на улицах и площадях; паблик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рилейшнз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; стимулирования сбыта и формирования спроса, продвижения товаров и услуг;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брендинга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; прямого маркетинга; спонсорства; маркетинговых, рекламных и социологических исследований; дизайна и упаковки; оформления мест продаж; интегрированных маркетинговых коммуникаций; нетрадиционного маркетинга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2" r="22193" b="8241"/>
          <a:stretch/>
        </p:blipFill>
        <p:spPr>
          <a:xfrm>
            <a:off x="587136" y="4553241"/>
            <a:ext cx="2817360" cy="1898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632" y="4553241"/>
            <a:ext cx="3177324" cy="18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ARK </a:t>
            </a:r>
            <a:r>
              <a:rPr lang="en-US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Group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203200" y="1151878"/>
            <a:ext cx="118019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ARK </a:t>
            </a:r>
            <a:r>
              <a:rPr lang="en-US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GROUP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—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независимый российский холдинг интегрированных маркетинговых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коммуникаций.</a:t>
            </a:r>
            <a:r>
              <a:rPr lang="en-US" sz="2000" dirty="0" smtClean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В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состав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Ark Group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входят агентства, предоставляющие полный комплекс услуг в сфере маркетинговых коммуникации: стратегический консалтинг, креатив, медиа-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баинг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интегрированные коммуникации, коммуникации с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digital-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центром, </a:t>
            </a:r>
            <a:r>
              <a:rPr lang="en-US" sz="2000" dirty="0" err="1">
                <a:latin typeface="Trebuchet MS"/>
                <a:ea typeface="+mj-ea"/>
                <a:cs typeface="Trebuchet MS"/>
              </a:rPr>
              <a:t>pr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активационный маркетинг, организация мероприятии, полевая реализация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проектов. 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состав холдинга входят агентства: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ARK CONNECT, </a:t>
            </a:r>
            <a:r>
              <a:rPr lang="en-US" sz="2000" dirty="0" err="1">
                <a:latin typeface="Trebuchet MS"/>
                <a:ea typeface="+mj-ea"/>
                <a:cs typeface="Trebuchet MS"/>
              </a:rPr>
              <a:t>Leto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, Ark Sigma Media, INBRIEF CRM, Brand Affairs. </a:t>
            </a:r>
            <a:r>
              <a:rPr lang="en-US" sz="2000" dirty="0" smtClean="0">
                <a:latin typeface="Trebuchet MS"/>
                <a:ea typeface="+mj-ea"/>
                <a:cs typeface="Trebuchet MS"/>
              </a:rPr>
              <a:t>ARK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GROUP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имеет ряд стратегических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партнеров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.</a:t>
            </a:r>
          </a:p>
          <a:p>
            <a:pPr lvl="0">
              <a:buClr>
                <a:srgbClr val="FF0000"/>
              </a:buClr>
            </a:pPr>
            <a:endParaRPr lang="ru-RU" sz="12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Клиенты 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агентств </a:t>
            </a:r>
            <a:r>
              <a:rPr lang="en-US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Ark Group: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 0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В1, 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Unilever, Diesel, </a:t>
            </a:r>
            <a:r>
              <a:rPr lang="en-US" sz="2000" dirty="0" err="1">
                <a:latin typeface="Trebuchet MS"/>
                <a:ea typeface="+mj-ea"/>
                <a:cs typeface="Trebuchet MS"/>
              </a:rPr>
              <a:t>L'oreal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, </a:t>
            </a:r>
            <a:r>
              <a:rPr lang="en-US" sz="2000" dirty="0" err="1">
                <a:latin typeface="Trebuchet MS"/>
                <a:ea typeface="+mj-ea"/>
                <a:cs typeface="Trebuchet MS"/>
              </a:rPr>
              <a:t>Baltika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, Breweries, Jack Daniels, Chanel, Sony Ericsson, </a:t>
            </a:r>
            <a:r>
              <a:rPr lang="en-US" sz="2000" dirty="0" err="1">
                <a:latin typeface="Trebuchet MS"/>
                <a:ea typeface="+mj-ea"/>
                <a:cs typeface="Trebuchet MS"/>
              </a:rPr>
              <a:t>WimmBillDann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, Renault, Canon, </a:t>
            </a:r>
            <a:r>
              <a:rPr lang="en-US" sz="2000" dirty="0" err="1">
                <a:latin typeface="Trebuchet MS"/>
                <a:ea typeface="+mj-ea"/>
                <a:cs typeface="Trebuchet MS"/>
              </a:rPr>
              <a:t>Johnson&amp;Johnson</a:t>
            </a:r>
            <a:r>
              <a:rPr lang="en-US" sz="2000" dirty="0">
                <a:latin typeface="Trebuchet MS"/>
                <a:ea typeface="+mj-ea"/>
                <a:cs typeface="Trebuchet MS"/>
              </a:rPr>
              <a:t>, XS retail group, Master Card,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Сбербанк, МТС,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Альфастрахование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и другие.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7164" t="12488" r="8350" b="29897"/>
          <a:stretch/>
        </p:blipFill>
        <p:spPr>
          <a:xfrm>
            <a:off x="587136" y="4728117"/>
            <a:ext cx="5112773" cy="19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ARK </a:t>
            </a:r>
            <a:r>
              <a:rPr lang="en-US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Group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6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118851" y="1431596"/>
            <a:ext cx="69940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Наши студенты работали в клиентском отделе, где выполняли следующие функции: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Помощь менеджерам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Переводы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Поиск информации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Ведение отчетов по почтовым/курьерским отправкам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Составление фотоотчетов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Аудит промо-персонала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Общение с победителями/ участниками промо-акции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Работа с социальными сетями</a:t>
            </a:r>
          </a:p>
          <a:p>
            <a:pPr lvl="0">
              <a:buClr>
                <a:srgbClr val="FF0000"/>
              </a:buClr>
            </a:pPr>
            <a:endParaRPr lang="ru-RU" sz="12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Клиенты, с которыми работали: 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rebuchet MS"/>
                <a:ea typeface="+mj-ea"/>
                <a:cs typeface="Trebuchet MS"/>
              </a:rPr>
              <a:t>Libero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Ахе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Valio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Jack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Daniels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Tic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Тас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Nutella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, Балтика, Юбилейное и т.д.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11" y="1716483"/>
            <a:ext cx="3831429" cy="38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rebuchet MS"/>
                <a:cs typeface="Trebuchet MS"/>
              </a:rPr>
              <a:t>PACO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203200" y="1151878"/>
            <a:ext cx="7397135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dirty="0">
                <a:latin typeface="Trebuchet MS"/>
                <a:ea typeface="+mj-ea"/>
                <a:cs typeface="Trebuchet MS"/>
              </a:rPr>
              <a:t>В своей деятельности РАСО занимается вопросами развития инфраструктуры отрасли, защиты интересов отрасли, разработки, исполнения и контроля за исполнением этических и профессиональных норм, развитие кадрового потенциала отрасли по связям с общественностью. </a:t>
            </a: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РАСО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- многолетний партнер таких признанных в России профессиональных конкурсов, как «Серебряный лучник», «Хрустальный апельсин», «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RuPoR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», «PROBA-IPRA GWA». </a:t>
            </a:r>
          </a:p>
          <a:p>
            <a:pPr lvl="0">
              <a:buClr>
                <a:srgbClr val="FF0000"/>
              </a:buClr>
            </a:pPr>
            <a:endParaRPr lang="ru-RU" sz="1100" b="1" dirty="0" smtClean="0">
              <a:solidFill>
                <a:srgbClr val="0070C0"/>
              </a:solidFill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Члены </a:t>
            </a: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РАСО: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PR-агентства, организации, имеющие собственные PR-структуры, учебные заведения, готовящие студентов по специальности «связи с общественностью», индивидуальные члены – профессионалы в сфере связей с общественностью. Сегодня в РАСО более 100 корпоративных членов, около 200 индивидуальных членов. 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РАСО имеет свои отделения и представительства в разных регионах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России. </a:t>
            </a:r>
            <a:endParaRPr lang="ru-RU" sz="2000" dirty="0">
              <a:latin typeface="Trebuchet MS"/>
              <a:ea typeface="+mj-ea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r="3564"/>
          <a:stretch/>
        </p:blipFill>
        <p:spPr>
          <a:xfrm>
            <a:off x="7305368" y="3236443"/>
            <a:ext cx="4788310" cy="9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827" y="370348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РИА Новости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8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108154" y="1260949"/>
            <a:ext cx="120047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Российское агентство международной информации «РИА Новости»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(ФГУП РАМИ «РИА Новости») — бывшая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медиагруппа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и одно из крупнейших информационных агентств мира со штаб-квартирой в Москве, ныне бренд МИА «Россия сегодня». Главными принципами своей деятельности РИА Новости провозглашает «оперативность, объективность, независимость от политической конъюнктуры». </a:t>
            </a:r>
            <a:endParaRPr lang="ru-RU" sz="20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С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8 июня 2014 года является информационным агентством и сетевым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изданием. 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Помимо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одноимённого </a:t>
            </a:r>
            <a:r>
              <a:rPr lang="ru-RU" sz="2000" dirty="0" smtClean="0">
                <a:latin typeface="Trebuchet MS"/>
                <a:ea typeface="+mj-ea"/>
                <a:cs typeface="Trebuchet MS"/>
              </a:rPr>
              <a:t>агентства, в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состав РИА Новости входило Российское агентство правовой и судебной информации, Агентство спортивных новостей «Р-Спорт», Агентство экономической информации «ПРАЙМ», Рейтинговое агентство «РИА Рейтинг», Российское информационное агентство науки и технологий «РИА Наука», Издательский дом «Московские новости», сеть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медиацентров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в России и за рубежом, а также более 40 Интернет-ресурсов на 22 языках с совокупной аудиторией на момент ликвидации более 20 млн уникальных посетителей в месяц.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886" y="5301869"/>
            <a:ext cx="3521520" cy="14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6836219" cy="6782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MediaArts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9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6" y="140770"/>
            <a:ext cx="4424038" cy="807398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127820" y="1271694"/>
            <a:ext cx="8829368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/>
                <a:ea typeface="+mj-ea"/>
                <a:cs typeface="Trebuchet MS"/>
              </a:rPr>
              <a:t>Работает на рекламном рынке с 1994 года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Входит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 топ-1 О коммуникационных холдингов России и СНГ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Состоит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из 15 компаний в России, на Украине, в Казахстане и Молдове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Представляет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своим клиентам полный набор маркетинговых услуг: от аналитики до разработки стратегии продвижения и реализации всех видов коммуникации бренда</a:t>
            </a:r>
          </a:p>
          <a:p>
            <a:pPr lvl="0">
              <a:buClr>
                <a:srgbClr val="FF0000"/>
              </a:buClr>
            </a:pPr>
            <a:endParaRPr lang="ru-RU" sz="11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 smtClean="0">
                <a:latin typeface="Trebuchet MS"/>
                <a:ea typeface="+mj-ea"/>
                <a:cs typeface="Trebuchet MS"/>
              </a:rPr>
              <a:t>Одна 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из основных областей деятельности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Media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Arts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Group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 – закупка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медийного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 пространства на всех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медианосителях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, но в большей степени на ТВ - TV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Buying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. Этим занимается агентство MAG МА.</a:t>
            </a:r>
          </a:p>
          <a:p>
            <a:pPr lvl="0">
              <a:buClr>
                <a:srgbClr val="FF0000"/>
              </a:buClr>
            </a:pPr>
            <a:endParaRPr lang="ru-RU" sz="11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ТВ </a:t>
            </a:r>
            <a:r>
              <a:rPr lang="ru-RU" sz="2000" dirty="0" err="1">
                <a:latin typeface="Trebuchet MS"/>
                <a:ea typeface="+mj-ea"/>
                <a:cs typeface="Trebuchet MS"/>
              </a:rPr>
              <a:t>баинговое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 агентство, созданное в 2005 году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Обеспечивает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размещение рекламы на телевидении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rebuchet MS"/>
                <a:ea typeface="+mj-ea"/>
                <a:cs typeface="Trebuchet MS"/>
              </a:rPr>
              <a:t>Использует </a:t>
            </a:r>
            <a:r>
              <a:rPr lang="ru-RU" sz="2000" dirty="0">
                <a:latin typeface="Trebuchet MS"/>
                <a:ea typeface="+mj-ea"/>
                <a:cs typeface="Trebuchet MS"/>
              </a:rPr>
              <a:t>в своей работе систему удаленного доступа VIMB</a:t>
            </a:r>
          </a:p>
          <a:p>
            <a:pPr lvl="0">
              <a:buClr>
                <a:srgbClr val="FF0000"/>
              </a:buClr>
            </a:pPr>
            <a:endParaRPr lang="ru-RU" sz="1100" dirty="0">
              <a:latin typeface="Trebuchet MS"/>
              <a:ea typeface="+mj-ea"/>
              <a:cs typeface="Trebuchet MS"/>
            </a:endParaRPr>
          </a:p>
          <a:p>
            <a:pPr lvl="0">
              <a:buClr>
                <a:srgbClr val="FF0000"/>
              </a:buClr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+mj-ea"/>
                <a:cs typeface="Trebuchet MS"/>
              </a:rPr>
              <a:t>Клиенты компании: 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МОК, ВТБ24, Лада Имидж, </a:t>
            </a:r>
          </a:p>
          <a:p>
            <a:pPr lvl="0">
              <a:buClr>
                <a:srgbClr val="FF0000"/>
              </a:buClr>
            </a:pPr>
            <a:r>
              <a:rPr lang="ru-RU" sz="2000" b="1" dirty="0">
                <a:latin typeface="Trebuchet MS"/>
                <a:ea typeface="+mj-ea"/>
                <a:cs typeface="Trebuchet MS"/>
              </a:rPr>
              <a:t>Барьер, Седьмой континент, ЮНИКОСМЕТИК,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Fashion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House</a:t>
            </a:r>
            <a:r>
              <a:rPr lang="ru-RU" sz="2000" b="1" dirty="0">
                <a:latin typeface="Trebuchet MS"/>
                <a:ea typeface="+mj-ea"/>
                <a:cs typeface="Trebuchet MS"/>
              </a:rPr>
              <a:t>, </a:t>
            </a:r>
            <a:r>
              <a:rPr lang="ru-RU" sz="2000" b="1" dirty="0" err="1">
                <a:latin typeface="Trebuchet MS"/>
                <a:ea typeface="+mj-ea"/>
                <a:cs typeface="Trebuchet MS"/>
              </a:rPr>
              <a:t>МосКерам</a:t>
            </a:r>
            <a:endParaRPr lang="ru-RU" sz="2000" b="1" dirty="0">
              <a:latin typeface="Trebuchet MS"/>
              <a:ea typeface="+mj-ea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4474" r="14409"/>
          <a:stretch/>
        </p:blipFill>
        <p:spPr>
          <a:xfrm>
            <a:off x="8839384" y="2615615"/>
            <a:ext cx="3273480" cy="16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30423</TotalTime>
  <Words>2782</Words>
  <Application>Microsoft Office PowerPoint</Application>
  <PresentationFormat>Широкоэкранный</PresentationFormat>
  <Paragraphs>350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Trebuchet MS</vt:lpstr>
      <vt:lpstr>Wingdings</vt:lpstr>
      <vt:lpstr>Тема Office</vt:lpstr>
      <vt:lpstr>Практика  С последующим трудоустройством!</vt:lpstr>
      <vt:lpstr>Рекламный отдел РУДН</vt:lpstr>
      <vt:lpstr>Карьера и трудоустройство</vt:lpstr>
      <vt:lpstr>AKAR</vt:lpstr>
      <vt:lpstr>ARK Group</vt:lpstr>
      <vt:lpstr>ARK Group</vt:lpstr>
      <vt:lpstr>PACO</vt:lpstr>
      <vt:lpstr>РИА Новости</vt:lpstr>
      <vt:lpstr>MediaArts</vt:lpstr>
      <vt:lpstr>MediaArts = MAG МА</vt:lpstr>
      <vt:lpstr>Сода-медиа</vt:lpstr>
      <vt:lpstr>Сода-медиа</vt:lpstr>
      <vt:lpstr>СТС-медиа</vt:lpstr>
      <vt:lpstr>СТС-медиа</vt:lpstr>
      <vt:lpstr>Рекламная группа «ADMOS»</vt:lpstr>
      <vt:lpstr>Группа компаний Russia Direct </vt:lpstr>
      <vt:lpstr>Компания Progression</vt:lpstr>
      <vt:lpstr>«E:MG»</vt:lpstr>
      <vt:lpstr>PRT</vt:lpstr>
      <vt:lpstr>ARTOX MEDIA</vt:lpstr>
      <vt:lpstr>Young &amp; Rubicam</vt:lpstr>
      <vt:lpstr>ВТБ24</vt:lpstr>
      <vt:lpstr>РусГидро</vt:lpstr>
      <vt:lpstr>SPN Communications</vt:lpstr>
      <vt:lpstr>Depot WPF</vt:lpstr>
      <vt:lpstr>POV</vt:lpstr>
      <vt:lpstr>AMP (Ассоциация менеджеров)</vt:lpstr>
      <vt:lpstr>Ogilvy &amp; Mather Moscow</vt:lpstr>
      <vt:lpstr>DDB</vt:lpstr>
      <vt:lpstr>BBDO</vt:lpstr>
      <vt:lpstr>Publicis Russia</vt:lpstr>
      <vt:lpstr>BrandLab</vt:lpstr>
      <vt:lpstr>TWIGA</vt:lpstr>
      <vt:lpstr>Восход</vt:lpstr>
      <vt:lpstr>М-Видео</vt:lpstr>
      <vt:lpstr>Saatchi&amp;Saatchi Russia</vt:lpstr>
      <vt:lpstr>Р.И.М. </vt:lpstr>
      <vt:lpstr>IKEA</vt:lpstr>
      <vt:lpstr>Leo Burnett Moscow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Дисциплины по выбору</dc:title>
  <dc:creator>Дадашева Александра Викторовна</dc:creator>
  <cp:lastModifiedBy>Iren Aleshina</cp:lastModifiedBy>
  <cp:revision>70</cp:revision>
  <dcterms:created xsi:type="dcterms:W3CDTF">2019-12-18T09:43:25Z</dcterms:created>
  <dcterms:modified xsi:type="dcterms:W3CDTF">2020-07-26T18:28:45Z</dcterms:modified>
</cp:coreProperties>
</file>