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72" r:id="rId4"/>
    <p:sldId id="274" r:id="rId5"/>
    <p:sldId id="271" r:id="rId6"/>
    <p:sldId id="276" r:id="rId7"/>
    <p:sldId id="278" r:id="rId8"/>
    <p:sldId id="273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7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5504">
          <p15:clr>
            <a:srgbClr val="A4A3A4"/>
          </p15:clr>
        </p15:guide>
        <p15:guide id="4" pos="3003">
          <p15:clr>
            <a:srgbClr val="A4A3A4"/>
          </p15:clr>
        </p15:guide>
        <p15:guide id="5" pos="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2B2"/>
    <a:srgbClr val="008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 showGuides="1">
      <p:cViewPr varScale="1">
        <p:scale>
          <a:sx n="90" d="100"/>
          <a:sy n="90" d="100"/>
        </p:scale>
        <p:origin x="816" y="84"/>
      </p:cViewPr>
      <p:guideLst>
        <p:guide orient="horz" pos="257"/>
        <p:guide orient="horz" pos="1620"/>
        <p:guide pos="5504"/>
        <p:guide pos="3003"/>
        <p:guide pos="1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9DEEC-DE7E-CD44-AF7C-218B86874FF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FB765-8FD2-684F-9F48-543BB2C4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89BAF-6959-3046-B943-FEE51985CEF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9760D-F85B-C647-ABC5-35EE68EC7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0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93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07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02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5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9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7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5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2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0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4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ED60-378B-9D4F-A5CD-C3E0ED5FA883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3403" y="20597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D62B2"/>
                </a:solidFill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3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://www.rudn.ru/ab/?pagec=586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mailto:priem@imeb.ru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9634">
            <a:off x="1717536" y="-32232"/>
            <a:ext cx="3235493" cy="2996525"/>
          </a:xfrm>
          <a:prstGeom prst="rect">
            <a:avLst/>
          </a:prstGeom>
        </p:spPr>
      </p:pic>
      <p:pic>
        <p:nvPicPr>
          <p:cNvPr id="4" name="Picture 3" descr="glo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5308" y="0"/>
            <a:ext cx="4288692" cy="49281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3001"/>
            <a:ext cx="9144002" cy="411003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79222" y="4045665"/>
            <a:ext cx="8514285" cy="946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1800" b="1" spc="300" noProof="1">
                <a:solidFill>
                  <a:schemeClr val="bg1"/>
                </a:solidFill>
                <a:latin typeface="Trebuchet MS"/>
                <a:cs typeface="Trebuchet MS"/>
              </a:rPr>
              <a:t>НАПРАВЛЕНИЕ: «ЛИНГВИСТИКА»</a:t>
            </a:r>
          </a:p>
          <a:p>
            <a:pPr algn="l">
              <a:spcBef>
                <a:spcPts val="0"/>
              </a:spcBef>
            </a:pPr>
            <a:r>
              <a:rPr lang="ru-RU" sz="1800" b="1" spc="300" noProof="1">
                <a:solidFill>
                  <a:schemeClr val="bg1"/>
                </a:solidFill>
                <a:latin typeface="Trebuchet MS"/>
                <a:cs typeface="Trebuchet MS"/>
              </a:rPr>
              <a:t>ПРОГРАММА МАГИСТРАТУРЫ</a:t>
            </a:r>
            <a:r>
              <a:rPr lang="en-US" sz="1800" b="1" spc="300" noProof="1">
                <a:solidFill>
                  <a:schemeClr val="bg1"/>
                </a:solidFill>
                <a:latin typeface="Trebuchet MS"/>
                <a:cs typeface="Trebuchet MS"/>
              </a:rPr>
              <a:t>:</a:t>
            </a:r>
            <a:r>
              <a:rPr lang="ru-RU" sz="1800" b="1" spc="300" noProof="1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ru-RU" sz="1800" b="1" spc="300" dirty="0">
                <a:solidFill>
                  <a:schemeClr val="bg1"/>
                </a:solidFill>
                <a:latin typeface="Trebuchet MS"/>
                <a:cs typeface="Trebuchet MS"/>
              </a:rPr>
              <a:t>«ИНОСТРАННЫЙ ЯЗЫК ПРОФЕССИОНАЛЬНОГО </a:t>
            </a:r>
          </a:p>
          <a:p>
            <a:pPr algn="l">
              <a:spcBef>
                <a:spcPts val="0"/>
              </a:spcBef>
            </a:pPr>
            <a:r>
              <a:rPr lang="ru-RU" sz="1800" b="1" spc="300" dirty="0">
                <a:solidFill>
                  <a:schemeClr val="bg1"/>
                </a:solidFill>
                <a:latin typeface="Trebuchet MS"/>
                <a:cs typeface="Trebuchet MS"/>
              </a:rPr>
              <a:t>ОБЩЕНИЯ И СПЕЦИАЛИЗИРОВАННЫЙ ПЕРЕВОД»</a:t>
            </a:r>
            <a:endParaRPr lang="ru-RU" sz="1800" dirty="0"/>
          </a:p>
          <a:p>
            <a:pPr>
              <a:spcBef>
                <a:spcPts val="0"/>
              </a:spcBef>
            </a:pPr>
            <a:endParaRPr lang="ru-RU" sz="2400" dirty="0"/>
          </a:p>
          <a:p>
            <a:pPr algn="l"/>
            <a:endParaRPr lang="en-US" sz="2400" b="1" spc="3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16" y="2959376"/>
            <a:ext cx="3980678" cy="726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9308" y="4722650"/>
            <a:ext cx="4708770" cy="489233"/>
          </a:xfrm>
          <a:prstGeom prst="rect">
            <a:avLst/>
          </a:prstGeom>
          <a:solidFill>
            <a:srgbClr val="008F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29715" y="4747948"/>
            <a:ext cx="4313515" cy="415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700" i="1" dirty="0">
                <a:solidFill>
                  <a:schemeClr val="bg1"/>
                </a:solidFill>
                <a:latin typeface="Trebuchet MS"/>
                <a:cs typeface="Trebuchet MS"/>
              </a:rPr>
              <a:t>Открой Мир в одном университете!</a:t>
            </a:r>
            <a:endParaRPr lang="en-US" sz="1700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6123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84" y="480489"/>
            <a:ext cx="5839054" cy="552122"/>
          </a:xfrm>
        </p:spPr>
        <p:txBody>
          <a:bodyPr>
            <a:noAutofit/>
          </a:bodyPr>
          <a:lstStyle/>
          <a:p>
            <a:pPr algn="l"/>
            <a:r>
              <a:rPr lang="en-US" sz="2800" b="1" noProof="1">
                <a:solidFill>
                  <a:srgbClr val="0D62B2"/>
                </a:solidFill>
                <a:latin typeface="Trebuchet MS"/>
                <a:cs typeface="Trebuchet MS"/>
              </a:rPr>
              <a:t>О</a:t>
            </a:r>
            <a:r>
              <a:rPr lang="ru-RU" sz="2800" b="1" noProof="1">
                <a:solidFill>
                  <a:srgbClr val="0D62B2"/>
                </a:solidFill>
                <a:latin typeface="Trebuchet MS"/>
                <a:cs typeface="Trebuchet MS"/>
              </a:rPr>
              <a:t>писание</a:t>
            </a:r>
            <a:r>
              <a:rPr lang="en-US" sz="2800" b="1" noProof="1">
                <a:solidFill>
                  <a:srgbClr val="0D62B2"/>
                </a:solidFill>
                <a:latin typeface="Trebuchet MS"/>
                <a:cs typeface="Trebuchet MS"/>
              </a:rPr>
              <a:t> </a:t>
            </a:r>
            <a:r>
              <a:rPr lang="ru-RU" sz="2800" b="1" noProof="1">
                <a:solidFill>
                  <a:srgbClr val="0D62B2"/>
                </a:solidFill>
                <a:latin typeface="Trebuchet MS"/>
                <a:cs typeface="Trebuchet MS"/>
              </a:rPr>
              <a:t>программы</a:t>
            </a:r>
            <a:br>
              <a:rPr lang="ru-RU" sz="2800" b="1" dirty="0">
                <a:solidFill>
                  <a:srgbClr val="0D62B2"/>
                </a:solidFill>
                <a:latin typeface="Trebuchet MS"/>
                <a:cs typeface="Trebuchet MS"/>
              </a:rPr>
            </a:br>
            <a:endParaRPr lang="en-US" sz="28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484" y="1032610"/>
            <a:ext cx="8867516" cy="3657699"/>
          </a:xfrm>
        </p:spPr>
        <p:txBody>
          <a:bodyPr>
            <a:noAutofit/>
          </a:bodyPr>
          <a:lstStyle/>
          <a:p>
            <a:pPr marL="342900" indent="-342900" algn="l">
              <a:buClr>
                <a:schemeClr val="accent2"/>
              </a:buClr>
              <a:buFont typeface="Arial" charset="0"/>
              <a:buChar char="•"/>
            </a:pPr>
            <a:r>
              <a:rPr lang="ru-RU" sz="1700" dirty="0">
                <a:latin typeface="Trebuchet MS" charset="0"/>
                <a:ea typeface="Trebuchet MS" charset="0"/>
                <a:cs typeface="Trebuchet MS" charset="0"/>
              </a:rPr>
              <a:t>Теоретическая и практическая подготовка в области профессиональной коммуникации, письменного и устного специализированного перевода, необходимых как в преподавательской деятельности, так и в работе в таких сферах как экономика, менеджмент и бизнес.</a:t>
            </a:r>
          </a:p>
          <a:p>
            <a:pPr marL="342900" indent="-342900" algn="l">
              <a:buClr>
                <a:schemeClr val="accent2"/>
              </a:buClr>
              <a:buFont typeface="Arial" charset="0"/>
              <a:buChar char="•"/>
            </a:pPr>
            <a:r>
              <a:rPr lang="ru-RU" sz="1700" dirty="0">
                <a:latin typeface="Trebuchet MS" charset="0"/>
                <a:ea typeface="Trebuchet MS" charset="0"/>
                <a:cs typeface="Trebuchet MS" charset="0"/>
              </a:rPr>
              <a:t>Обучение по данной программе предполагает обязательные переводческую, педагогическую и исследовательские практики в российских и зарубежных компаниях. Содержание программы основывается на современных научно-методических разработках в области иностранного языка для специальных целей отечественного и зарубежного </a:t>
            </a:r>
            <a:r>
              <a:rPr lang="ru-RU" sz="1700" dirty="0" err="1">
                <a:latin typeface="Trebuchet MS" charset="0"/>
                <a:ea typeface="Trebuchet MS" charset="0"/>
                <a:cs typeface="Trebuchet MS" charset="0"/>
              </a:rPr>
              <a:t>переводоведения</a:t>
            </a:r>
            <a:r>
              <a:rPr lang="ru-RU" sz="1700" dirty="0">
                <a:latin typeface="Trebuchet MS" charset="0"/>
                <a:ea typeface="Trebuchet MS" charset="0"/>
                <a:cs typeface="Trebuchet MS" charset="0"/>
              </a:rPr>
              <a:t>, необходимых для подготовки современных кадров высшей квалификации</a:t>
            </a:r>
            <a:r>
              <a:rPr lang="en-US" sz="1700" dirty="0">
                <a:latin typeface="Trebuchet MS" charset="0"/>
                <a:ea typeface="Trebuchet MS" charset="0"/>
                <a:cs typeface="Trebuchet MS" charset="0"/>
              </a:rPr>
              <a:t>.</a:t>
            </a:r>
            <a:endParaRPr lang="ru-RU" sz="1700" dirty="0">
              <a:latin typeface="Trebuchet MS" charset="0"/>
              <a:ea typeface="Trebuchet MS" charset="0"/>
              <a:cs typeface="Trebuchet MS" charset="0"/>
            </a:endParaRPr>
          </a:p>
          <a:p>
            <a:pPr marL="342900" indent="-342900" algn="l">
              <a:buClr>
                <a:schemeClr val="accent2"/>
              </a:buClr>
              <a:buFont typeface="Arial" charset="0"/>
              <a:buChar char="•"/>
            </a:pPr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2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454" y="389533"/>
            <a:ext cx="2411146" cy="44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9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84" y="304089"/>
            <a:ext cx="6190902" cy="1365820"/>
          </a:xfrm>
        </p:spPr>
        <p:txBody>
          <a:bodyPr>
            <a:noAutofit/>
          </a:bodyPr>
          <a:lstStyle/>
          <a:p>
            <a:pPr algn="l"/>
            <a:r>
              <a:rPr lang="ru-RU" sz="2800" b="1" noProof="1">
                <a:solidFill>
                  <a:srgbClr val="0D62B2"/>
                </a:solidFill>
                <a:latin typeface="Trebuchet MS"/>
                <a:cs typeface="Trebuchet MS"/>
              </a:rPr>
              <a:t>Преимущества обучения по программе </a:t>
            </a:r>
            <a:br>
              <a:rPr lang="ru-RU" sz="3200" b="1" dirty="0">
                <a:solidFill>
                  <a:srgbClr val="0D62B2"/>
                </a:solidFill>
                <a:latin typeface="Trebuchet MS"/>
                <a:cs typeface="Trebuchet MS"/>
              </a:rPr>
            </a:br>
            <a:endParaRPr lang="en-US" sz="32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76484" y="1396991"/>
            <a:ext cx="8144502" cy="2481990"/>
          </a:xfrm>
        </p:spPr>
        <p:txBody>
          <a:bodyPr>
            <a:noAutofit/>
          </a:bodyPr>
          <a:lstStyle/>
          <a:p>
            <a:pPr marL="342900" lvl="0" indent="-342900" algn="l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</a:pPr>
            <a:r>
              <a:rPr lang="ru-RU" sz="1600" dirty="0">
                <a:latin typeface="Trebuchet MS" charset="0"/>
                <a:ea typeface="Trebuchet MS" charset="0"/>
                <a:cs typeface="Trebuchet MS" charset="0"/>
              </a:rPr>
              <a:t>Возможности для развития карьеры, в том числе международной. Для многих слушателей — это возможность расширения горизонтов получения знаний, что способствует реализации накопленного научно-практического потенциала и развитию в различных сферах. </a:t>
            </a:r>
          </a:p>
          <a:p>
            <a:pPr marL="342900" lvl="0" indent="-342900" algn="l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</a:pPr>
            <a:r>
              <a:rPr lang="ru-RU" sz="1600" dirty="0">
                <a:latin typeface="Trebuchet MS" charset="0"/>
                <a:ea typeface="Trebuchet MS" charset="0"/>
                <a:cs typeface="Trebuchet MS" charset="0"/>
              </a:rPr>
              <a:t>Наши выпускники занимают более высокие должности. Так, выпускников данной программы можно встретить среди высококлассных специалистов в международных компаниях, таких как </a:t>
            </a:r>
            <a:r>
              <a:rPr lang="en-US" sz="1600" dirty="0">
                <a:latin typeface="Trebuchet MS" charset="0"/>
                <a:ea typeface="Trebuchet MS" charset="0"/>
                <a:cs typeface="Trebuchet MS" charset="0"/>
              </a:rPr>
              <a:t>Mercedes Benz</a:t>
            </a:r>
            <a:r>
              <a:rPr lang="ru-RU" sz="1600" dirty="0">
                <a:latin typeface="Trebuchet MS" charset="0"/>
                <a:ea typeface="Trebuchet MS" charset="0"/>
                <a:cs typeface="Trebuchet MS" charset="0"/>
              </a:rPr>
              <a:t>, </a:t>
            </a:r>
            <a:r>
              <a:rPr lang="en-US" sz="1600" dirty="0">
                <a:latin typeface="Trebuchet MS" charset="0"/>
                <a:ea typeface="Trebuchet MS" charset="0"/>
                <a:cs typeface="Trebuchet MS" charset="0"/>
              </a:rPr>
              <a:t>Renault</a:t>
            </a:r>
            <a:r>
              <a:rPr lang="ru-RU" sz="1600" dirty="0">
                <a:latin typeface="Trebuchet MS" charset="0"/>
                <a:ea typeface="Trebuchet MS" charset="0"/>
                <a:cs typeface="Trebuchet MS" charset="0"/>
              </a:rPr>
              <a:t>; руководителей отделов в международных школах и языковых центрах (</a:t>
            </a:r>
            <a:r>
              <a:rPr lang="en-US" sz="1600" dirty="0">
                <a:latin typeface="Trebuchet MS" charset="0"/>
                <a:ea typeface="Trebuchet MS" charset="0"/>
                <a:cs typeface="Trebuchet MS" charset="0"/>
              </a:rPr>
              <a:t>Language Link</a:t>
            </a:r>
            <a:r>
              <a:rPr lang="ru-RU" sz="1600" dirty="0">
                <a:latin typeface="Trebuchet MS" charset="0"/>
                <a:ea typeface="Trebuchet MS" charset="0"/>
                <a:cs typeface="Trebuchet MS" charset="0"/>
              </a:rPr>
              <a:t>); а также руководителей департаментов в министерствах Российской Федерации. </a:t>
            </a:r>
          </a:p>
          <a:p>
            <a:pPr marL="342900" lvl="0" indent="-342900" algn="l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</a:pPr>
            <a:r>
              <a:rPr lang="ru-RU" sz="1600" dirty="0">
                <a:latin typeface="Trebuchet MS" charset="0"/>
                <a:ea typeface="Trebuchet MS" charset="0"/>
                <a:cs typeface="Trebuchet MS" charset="0"/>
              </a:rPr>
              <a:t>Несколько модулей по экономическому переводу читает профессор Лондонского университета </a:t>
            </a:r>
            <a:r>
              <a:rPr lang="ru-RU" sz="1600" dirty="0" err="1">
                <a:latin typeface="Trebuchet MS" charset="0"/>
                <a:ea typeface="Trebuchet MS" charset="0"/>
                <a:cs typeface="Trebuchet MS" charset="0"/>
              </a:rPr>
              <a:t>Метрополитан</a:t>
            </a:r>
            <a:r>
              <a:rPr lang="ru-RU" sz="1600" dirty="0">
                <a:latin typeface="Trebuchet MS" charset="0"/>
                <a:ea typeface="Trebuchet MS" charset="0"/>
                <a:cs typeface="Trebuchet MS" charset="0"/>
              </a:rPr>
              <a:t>.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3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454" y="389533"/>
            <a:ext cx="2411146" cy="44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51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84" y="480489"/>
            <a:ext cx="5839054" cy="55212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D62B2"/>
                </a:solidFill>
                <a:latin typeface="Trebuchet MS"/>
                <a:cs typeface="Trebuchet MS"/>
              </a:rPr>
              <a:t>Условия приема</a:t>
            </a:r>
            <a:br>
              <a:rPr lang="ru-RU" sz="2800" b="1" dirty="0">
                <a:solidFill>
                  <a:srgbClr val="0D62B2"/>
                </a:solidFill>
                <a:latin typeface="Trebuchet MS"/>
                <a:cs typeface="Trebuchet MS"/>
              </a:rPr>
            </a:br>
            <a:endParaRPr lang="en-US" sz="28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484" y="973690"/>
            <a:ext cx="8676130" cy="3931542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accent2"/>
              </a:buClr>
              <a:buFont typeface="Arial" charset="0"/>
              <a:buChar char="•"/>
            </a:pPr>
            <a:r>
              <a:rPr lang="ru-RU" sz="1800" dirty="0">
                <a:latin typeface="Trebuchet MS" charset="0"/>
                <a:ea typeface="Trebuchet MS" charset="0"/>
                <a:cs typeface="Trebuchet MS" charset="0"/>
              </a:rPr>
              <a:t>Зачисление на программу осуществляется на бюджетные и платные места по результатам вступительного междисциплинарного экзамена по направлению «Лингвистика», экзамен проводится в формате</a:t>
            </a:r>
            <a:r>
              <a:rPr lang="en-US" sz="1800" dirty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ru-RU" sz="1800" dirty="0">
                <a:latin typeface="Trebuchet MS" charset="0"/>
                <a:ea typeface="Trebuchet MS" charset="0"/>
                <a:cs typeface="Trebuchet MS" charset="0"/>
              </a:rPr>
              <a:t>компьютерного теста.</a:t>
            </a:r>
          </a:p>
          <a:p>
            <a:pPr marL="342900" indent="-342900" algn="l">
              <a:buClr>
                <a:schemeClr val="accent2"/>
              </a:buClr>
              <a:buFont typeface="Arial" charset="0"/>
              <a:buChar char="•"/>
            </a:pPr>
            <a:r>
              <a:rPr lang="ru-RU" sz="1800" b="1" dirty="0">
                <a:latin typeface="Trebuchet MS" charset="0"/>
                <a:ea typeface="Trebuchet MS" charset="0"/>
                <a:cs typeface="Trebuchet MS" charset="0"/>
              </a:rPr>
              <a:t>Для поступления на программу необходимо иметь: </a:t>
            </a:r>
            <a:r>
              <a:rPr lang="ru-RU" sz="1800" dirty="0">
                <a:latin typeface="Trebuchet MS" charset="0"/>
                <a:ea typeface="Trebuchet MS" charset="0"/>
                <a:cs typeface="Trebuchet MS" charset="0"/>
              </a:rPr>
              <a:t>документ государственного образца о высшем образовании с соответствующим приложением к нему, подтверждающий Вашу квалификацию: бакалавра, специалиста или магистра. </a:t>
            </a:r>
          </a:p>
          <a:p>
            <a:pPr marL="342900" indent="-342900" algn="l">
              <a:buClr>
                <a:schemeClr val="accent2"/>
              </a:buClr>
              <a:buFont typeface="Arial" charset="0"/>
              <a:buChar char="•"/>
            </a:pPr>
            <a:r>
              <a:rPr lang="ru-RU" sz="1800" dirty="0"/>
              <a:t>Программы вступительных испытаний на сайте РУДН: </a:t>
            </a:r>
            <a:r>
              <a:rPr lang="ru-RU" sz="1800" u="sng" dirty="0">
                <a:hlinkClick r:id="rId4"/>
              </a:rPr>
              <a:t>http://www.rudn.ru/ab/?pagec=5864</a:t>
            </a:r>
            <a:r>
              <a:rPr lang="ru-RU" sz="1800" u="sng" dirty="0"/>
              <a:t> </a:t>
            </a:r>
            <a:endParaRPr lang="ru-RU" sz="1800" dirty="0"/>
          </a:p>
          <a:p>
            <a:pPr marL="342900" indent="-342900" algn="l">
              <a:buClr>
                <a:schemeClr val="accent2"/>
              </a:buClr>
              <a:buFont typeface="Arial" charset="0"/>
              <a:buChar char="•"/>
            </a:pPr>
            <a:endParaRPr lang="ru-RU" sz="1800" dirty="0">
              <a:latin typeface="Trebuchet MS" charset="0"/>
              <a:ea typeface="Trebuchet MS" charset="0"/>
              <a:cs typeface="Trebuchet MS" charset="0"/>
            </a:endParaRPr>
          </a:p>
          <a:p>
            <a:pPr algn="l"/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4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454" y="389533"/>
            <a:ext cx="2411146" cy="44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8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84" y="480489"/>
            <a:ext cx="6229824" cy="55212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D62B2"/>
                </a:solidFill>
                <a:latin typeface="Trebuchet MS"/>
                <a:cs typeface="Trebuchet MS"/>
              </a:rPr>
              <a:t>Обучение по программе</a:t>
            </a:r>
            <a:br>
              <a:rPr lang="ru-RU" sz="2800" b="1" dirty="0">
                <a:solidFill>
                  <a:srgbClr val="0D62B2"/>
                </a:solidFill>
                <a:latin typeface="Trebuchet MS"/>
                <a:cs typeface="Trebuchet MS"/>
              </a:rPr>
            </a:br>
            <a:endParaRPr lang="en-US" sz="28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5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454" y="389533"/>
            <a:ext cx="2411146" cy="440040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gray">
          <a:xfrm>
            <a:off x="272201" y="1897119"/>
            <a:ext cx="3746906" cy="360363"/>
          </a:xfrm>
          <a:prstGeom prst="rect">
            <a:avLst/>
          </a:prstGeom>
          <a:solidFill>
            <a:srgbClr val="0D62B2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650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171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0336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3425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06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78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50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22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 defTabSz="914400" eaLnBrk="0" hangingPunct="0"/>
            <a:r>
              <a:rPr lang="ru-RU" sz="1600" b="1" noProof="1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МЕСТА ПРОХОЖДЕНИЯ ПРАКТИКИ</a:t>
            </a:r>
            <a:r>
              <a:rPr lang="en-US" sz="1600" b="1" noProof="1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: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gray">
          <a:xfrm>
            <a:off x="275376" y="2257483"/>
            <a:ext cx="3743731" cy="21656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0980"/>
                  <a:invGamma/>
                </a:schemeClr>
              </a:gs>
            </a:gsLst>
            <a:lin ang="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A79D0"/>
                  </a:outerShdw>
                </a:effectLst>
              </a14:hiddenEffects>
            </a:ext>
          </a:extLst>
        </p:spPr>
        <p:txBody>
          <a:bodyPr lIns="108000" tIns="72000" rIns="72000" bIns="72000"/>
          <a:lstStyle/>
          <a:p>
            <a:pPr marL="285750" indent="-285750">
              <a:lnSpc>
                <a:spcPct val="950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Coca-Cola, Parmalat, Unilever, </a:t>
            </a:r>
            <a:r>
              <a:rPr lang="ru-RU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Авиокомпания «Лукойл-Авиа»</a:t>
            </a:r>
            <a:r>
              <a:rPr lang="en-US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, Adria Travel Group, </a:t>
            </a:r>
            <a:r>
              <a:rPr lang="ru-RU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Компания</a:t>
            </a:r>
            <a:r>
              <a:rPr lang="en-US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ru-RU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 «МКМ Проф»</a:t>
            </a:r>
            <a:r>
              <a:rPr lang="en-US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, </a:t>
            </a:r>
            <a:r>
              <a:rPr lang="ru-RU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«Лига-Транс»</a:t>
            </a:r>
            <a:r>
              <a:rPr lang="en-US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, </a:t>
            </a:r>
            <a:r>
              <a:rPr lang="ru-RU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Школа английского языка </a:t>
            </a:r>
            <a:r>
              <a:rPr lang="en-US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“Language link”, </a:t>
            </a:r>
            <a:r>
              <a:rPr lang="ru-RU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Тренинговый центр «Свобода слова» и др</a:t>
            </a:r>
            <a:r>
              <a:rPr lang="en-US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.</a:t>
            </a:r>
            <a:endParaRPr lang="en-US" noProof="1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gray">
          <a:xfrm>
            <a:off x="276484" y="1092920"/>
            <a:ext cx="3742623" cy="360363"/>
          </a:xfrm>
          <a:prstGeom prst="rect">
            <a:avLst/>
          </a:prstGeom>
          <a:solidFill>
            <a:srgbClr val="0D62B2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650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171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0336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3425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06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78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50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22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16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ФОРМА ОБУЧЕНИЯ И СРОКИ:</a:t>
            </a:r>
            <a:endParaRPr lang="ru-RU" sz="160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gray">
          <a:xfrm>
            <a:off x="276484" y="1453283"/>
            <a:ext cx="3742623" cy="3698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0980"/>
                  <a:invGamma/>
                </a:schemeClr>
              </a:gs>
            </a:gsLst>
            <a:lin ang="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A79D0"/>
                  </a:outerShdw>
                </a:effectLst>
              </a14:hiddenEffects>
            </a:ext>
          </a:extLst>
        </p:spPr>
        <p:txBody>
          <a:bodyPr lIns="108000" tIns="72000" rIns="72000" bIns="72000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1000" indent="-188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61975" indent="-1793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68350" indent="-204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754063" indent="128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lnSpc>
                <a:spcPct val="950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ru-RU" sz="1800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2 года</a:t>
            </a:r>
            <a:endParaRPr lang="en-US" sz="1800" noProof="1">
              <a:solidFill>
                <a:schemeClr val="tx1">
                  <a:tint val="7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4106573" y="1095193"/>
            <a:ext cx="4880344" cy="360363"/>
          </a:xfrm>
          <a:prstGeom prst="rect">
            <a:avLst/>
          </a:prstGeom>
          <a:solidFill>
            <a:srgbClr val="0D62B2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650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171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0336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3425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06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78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50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22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16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ФОРМА ОБУЧЕНИЯ И СРОКИ:</a:t>
            </a:r>
            <a:endParaRPr lang="ru-RU" sz="160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gray">
          <a:xfrm>
            <a:off x="4117207" y="1455556"/>
            <a:ext cx="4869710" cy="3698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0980"/>
                  <a:invGamma/>
                </a:schemeClr>
              </a:gs>
            </a:gsLst>
            <a:lin ang="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A79D0"/>
                  </a:outerShdw>
                </a:effectLst>
              </a14:hiddenEffects>
            </a:ext>
          </a:extLst>
        </p:spPr>
        <p:txBody>
          <a:bodyPr lIns="108000" tIns="72000" rIns="72000" bIns="72000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1000" indent="-188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61975" indent="-1793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68350" indent="-204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754063" indent="128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lnSpc>
                <a:spcPct val="950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1800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2</a:t>
            </a:r>
            <a:r>
              <a:rPr lang="ru-RU" sz="1800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5</a:t>
            </a:r>
            <a:r>
              <a:rPr lang="en-US" sz="1800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4 000 ₽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gray">
          <a:xfrm>
            <a:off x="4117207" y="2257481"/>
            <a:ext cx="4899202" cy="21656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0980"/>
                  <a:invGamma/>
                </a:schemeClr>
              </a:gs>
            </a:gsLst>
            <a:lin ang="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A79D0"/>
                  </a:outerShdw>
                </a:effectLst>
              </a14:hiddenEffects>
            </a:ext>
          </a:extLst>
        </p:spPr>
        <p:txBody>
          <a:bodyPr lIns="108000" tIns="72000" rIns="72000" bIns="72000"/>
          <a:lstStyle/>
          <a:p>
            <a:pPr marL="285750" indent="-285750">
              <a:lnSpc>
                <a:spcPct val="950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ru-RU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Ведущие преподаватели кафедры иностранных языков экономического факультета РУДН, специалисты российских  компаний по переводу, практикующие устные и письменные переводчики, носители языка</a:t>
            </a:r>
            <a:r>
              <a:rPr lang="en-US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.</a:t>
            </a:r>
            <a:endParaRPr lang="en-US" noProof="1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gray">
          <a:xfrm>
            <a:off x="4117207" y="1897119"/>
            <a:ext cx="4899202" cy="360363"/>
          </a:xfrm>
          <a:prstGeom prst="rect">
            <a:avLst/>
          </a:prstGeom>
          <a:solidFill>
            <a:srgbClr val="0D62B2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650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171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0336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3425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06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78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50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22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 defTabSz="914400" eaLnBrk="0" hangingPunct="0"/>
            <a:r>
              <a:rPr lang="ru-RU" sz="1600" b="1" noProof="1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ПРОФЕССОРСКО-ПРЕПОДАВАТАЛЬСКИЙ СОСТАВ</a:t>
            </a:r>
            <a:r>
              <a:rPr lang="en-US" sz="1600" b="1" noProof="1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:</a:t>
            </a:r>
            <a:endParaRPr lang="ru-RU" sz="1600" b="1" noProof="1">
              <a:solidFill>
                <a:srgbClr val="FFFFFF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84" y="480489"/>
            <a:ext cx="5839054" cy="55212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D62B2"/>
                </a:solidFill>
                <a:latin typeface="Trebuchet MS"/>
                <a:cs typeface="Trebuchet MS"/>
              </a:rPr>
              <a:t>Области профессиональной деятельности выпускников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484" y="1370061"/>
            <a:ext cx="5316242" cy="3914319"/>
          </a:xfrm>
        </p:spPr>
        <p:txBody>
          <a:bodyPr>
            <a:normAutofit/>
          </a:bodyPr>
          <a:lstStyle/>
          <a:p>
            <a:pPr marL="285750" indent="-285750" algn="l">
              <a:buClr>
                <a:schemeClr val="accent2"/>
              </a:buClr>
              <a:buFont typeface="Arial" charset="0"/>
              <a:buChar char="•"/>
            </a:pPr>
            <a:r>
              <a:rPr lang="ru-RU" sz="1800" dirty="0">
                <a:latin typeface="Trebuchet MS" charset="0"/>
                <a:ea typeface="Trebuchet MS" charset="0"/>
                <a:cs typeface="Trebuchet MS" charset="0"/>
              </a:rPr>
              <a:t>Магистры лингвистики по программе «Иностранный язык профессионального общения и специализированный перевод» чаще всего становятся переводчиками в международных компаниях, преподавателями широкого блока лингвистических, филологических и культурологических дисциплин в образовательных учреждениях, сотрудниками СМИ и др. По желанию магистры лингвистики могут продолжить обучение в аспирантуре.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6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454" y="389533"/>
            <a:ext cx="2411146" cy="440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347" y="1370061"/>
            <a:ext cx="3706144" cy="246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93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83" y="480489"/>
            <a:ext cx="5922297" cy="552122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D62B2"/>
                </a:solidFill>
                <a:latin typeface="Trebuchet MS"/>
                <a:cs typeface="Trebuchet MS"/>
              </a:rPr>
              <a:t>Сроки приёма документов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7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389533"/>
            <a:ext cx="2411146" cy="4400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1600" y="1131260"/>
            <a:ext cx="8827247" cy="2926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b="1" cap="all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приёма документов -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18.06.2021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b="1" cap="all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Завершение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приёма документов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11125" algn="l"/>
              </a:tabLst>
            </a:pPr>
            <a:r>
              <a:rPr lang="ru-RU" b="1" u="sng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июля 2021 г.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 лиц, поступающих на места, финансируемые из средств федерального бюджета, по очной форме обучения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11125" algn="l"/>
              </a:tabLst>
            </a:pPr>
            <a:r>
              <a:rPr lang="ru-RU" b="1" u="sng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августа 2021 г.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лиц, поступающих на места с оплатой стоимости обучения по очной форме обучения.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sz="1400" b="1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Зачисление в магистратуру осуществляется по конкурсу портфолио.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2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85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089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84" y="304089"/>
            <a:ext cx="6190902" cy="1365820"/>
          </a:xfrm>
        </p:spPr>
        <p:txBody>
          <a:bodyPr>
            <a:noAutofit/>
          </a:bodyPr>
          <a:lstStyle/>
          <a:p>
            <a:pPr algn="l"/>
            <a:r>
              <a:rPr lang="ru-RU" sz="2800" b="1" noProof="1">
                <a:solidFill>
                  <a:srgbClr val="0D62B2"/>
                </a:solidFill>
                <a:latin typeface="Trebuchet MS"/>
                <a:cs typeface="Trebuchet MS"/>
              </a:rPr>
              <a:t>Контактная информация</a:t>
            </a:r>
            <a:br>
              <a:rPr lang="ru-RU" sz="2800" b="1" dirty="0">
                <a:solidFill>
                  <a:srgbClr val="0D62B2"/>
                </a:solidFill>
                <a:latin typeface="Trebuchet MS"/>
                <a:cs typeface="Trebuchet MS"/>
              </a:rPr>
            </a:br>
            <a:endParaRPr lang="en-US" sz="28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8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454" y="389533"/>
            <a:ext cx="2411146" cy="440040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3589971"/>
            <a:ext cx="487099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Адрес: 117198, г. Москва,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ул. Миклухо-Маклая, д 6.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Каб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.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98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b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</a:b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Телефон: +7 (495) </a:t>
            </a:r>
            <a:r>
              <a:rPr lang="uk-UA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434-53-56 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,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www.imeb.ru</a:t>
            </a:r>
            <a:b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</a:b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E-mail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: 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  <a:hlinkClick r:id="rId5"/>
              </a:rPr>
              <a:t>priem@imeb.ru</a:t>
            </a:r>
            <a:endParaRPr lang="en-US" altLang="ru-RU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8341" y="1451100"/>
            <a:ext cx="41580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Автор и руководитель программы: </a:t>
            </a:r>
          </a:p>
          <a:p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Малюга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Елена Николаевна </a:t>
            </a:r>
            <a:endParaRPr lang="en-US" altLang="ru-RU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Должность: зав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.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кафедрой иностранных языков экономического факультета</a:t>
            </a:r>
            <a:endParaRPr lang="ru-RU" dirty="0"/>
          </a:p>
        </p:txBody>
      </p:sp>
      <p:pic>
        <p:nvPicPr>
          <p:cNvPr id="11" name="Рисунок 10" descr="http://www.rudn.ru/pictur.php?t_id=504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508" y="1218601"/>
            <a:ext cx="2219325" cy="2219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746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za_RUDN_template_02_rus" id="{43A714F0-967A-444E-A34E-6FD6451B03CE}" vid="{B7847E73-6C66-A047-B169-41233A4F32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</TotalTime>
  <Words>568</Words>
  <Application>Microsoft Office PowerPoint</Application>
  <PresentationFormat>Экран (16:9)</PresentationFormat>
  <Paragraphs>56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Trebuchet MS</vt:lpstr>
      <vt:lpstr>Office Theme</vt:lpstr>
      <vt:lpstr>Презентация PowerPoint</vt:lpstr>
      <vt:lpstr>Описание программы </vt:lpstr>
      <vt:lpstr>Преимущества обучения по программе  </vt:lpstr>
      <vt:lpstr>Условия приема </vt:lpstr>
      <vt:lpstr>Обучение по программе </vt:lpstr>
      <vt:lpstr>Области профессиональной деятельности выпускников</vt:lpstr>
      <vt:lpstr>Сроки приёма документов</vt:lpstr>
      <vt:lpstr>Контактная информация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В ДВЕ И БОЛЕЕ СТРОК</dc:title>
  <dc:creator>Непомнящий Евгений</dc:creator>
  <cp:lastModifiedBy>Elena Malyuga</cp:lastModifiedBy>
  <cp:revision>51</cp:revision>
  <dcterms:created xsi:type="dcterms:W3CDTF">2017-01-25T11:18:17Z</dcterms:created>
  <dcterms:modified xsi:type="dcterms:W3CDTF">2021-04-16T05:39:50Z</dcterms:modified>
</cp:coreProperties>
</file>