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5" r:id="rId6"/>
    <p:sldId id="270" r:id="rId7"/>
    <p:sldId id="271" r:id="rId8"/>
    <p:sldId id="272" r:id="rId9"/>
    <p:sldId id="273" r:id="rId10"/>
    <p:sldId id="274" r:id="rId11"/>
    <p:sldId id="264" r:id="rId12"/>
    <p:sldId id="263" r:id="rId13"/>
    <p:sldId id="266" r:id="rId14"/>
    <p:sldId id="269" r:id="rId15"/>
    <p:sldId id="268" r:id="rId16"/>
    <p:sldId id="262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CE2B-CE0A-40FD-9535-61FE74EB0303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8C846-8162-4B97-9C69-6E064FF55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2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2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63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9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58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43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5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7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5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8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1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5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2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6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5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803-2C2D-424C-8B8E-FCC6EDDD7079}" type="datetimeFigureOut">
              <a:rPr lang="ru-RU" smtClean="0"/>
              <a:t>26.07.2020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655BC-F453-4A0A-8B60-526B4D905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6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trubnikova_nv@rudn.ru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instagram.com/imeb_rud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dnevnikiimeb" TargetMode="External"/><Relationship Id="rId5" Type="http://schemas.openxmlformats.org/officeDocument/2006/relationships/hyperlink" Target="http://www.imeb.ru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6400" y="3014539"/>
            <a:ext cx="11425979" cy="106721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D62B2"/>
                </a:solidFill>
                <a:latin typeface="Trebuchet MS"/>
                <a:cs typeface="Trebuchet MS"/>
              </a:rPr>
              <a:t>Почему? Стоит ли? </a:t>
            </a:r>
            <a:r>
              <a:rPr lang="ru-RU" b="1" dirty="0">
                <a:solidFill>
                  <a:srgbClr val="0D62B2"/>
                </a:solidFill>
                <a:latin typeface="Trebuchet MS"/>
                <a:cs typeface="Trebuchet MS"/>
              </a:rPr>
              <a:t>Где</a:t>
            </a:r>
            <a:r>
              <a:rPr lang="ru-RU" b="1" dirty="0" smtClean="0">
                <a:solidFill>
                  <a:srgbClr val="0D62B2"/>
                </a:solidFill>
                <a:latin typeface="Trebuchet MS"/>
                <a:cs typeface="Trebuchet MS"/>
              </a:rPr>
              <a:t>?</a:t>
            </a:r>
            <a:endParaRPr lang="ru-RU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515" y="773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27820" y="1376453"/>
            <a:ext cx="11936360" cy="1376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РЕКЛАМА И СВЯЗИ С </a:t>
            </a:r>
            <a:r>
              <a:rPr lang="ru-RU" sz="4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ОБЩЕСТВЕННОСТЬЮ –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МОЯ ПРОФЕССИЯ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8254536" cy="678282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Что в этом </a:t>
            </a:r>
            <a:r>
              <a:rPr lang="ru-RU" sz="3733" b="1" dirty="0" smtClean="0">
                <a:solidFill>
                  <a:srgbClr val="FF0000"/>
                </a:solidFill>
                <a:latin typeface="Trebuchet MS"/>
                <a:cs typeface="Trebuchet MS"/>
              </a:rPr>
              <a:t>году?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10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222669" y="1339077"/>
            <a:ext cx="68710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Минимальные баллы для приема документов:</a:t>
            </a:r>
            <a:b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</a:br>
            <a:r>
              <a:rPr lang="ru-RU" sz="2400" dirty="0">
                <a:latin typeface="Trebuchet MS"/>
                <a:ea typeface="+mj-ea"/>
                <a:cs typeface="Trebuchet MS"/>
              </a:rPr>
              <a:t>Обществознание - 44</a:t>
            </a:r>
            <a:br>
              <a:rPr lang="ru-RU" sz="2400" dirty="0">
                <a:latin typeface="Trebuchet MS"/>
                <a:ea typeface="+mj-ea"/>
                <a:cs typeface="Trebuchet MS"/>
              </a:rPr>
            </a:br>
            <a:r>
              <a:rPr lang="ru-RU" sz="2400" dirty="0">
                <a:latin typeface="Trebuchet MS"/>
                <a:ea typeface="+mj-ea"/>
                <a:cs typeface="Trebuchet MS"/>
              </a:rPr>
              <a:t>Русский язык - 40</a:t>
            </a:r>
            <a:br>
              <a:rPr lang="ru-RU" sz="2400" dirty="0">
                <a:latin typeface="Trebuchet MS"/>
                <a:ea typeface="+mj-ea"/>
                <a:cs typeface="Trebuchet MS"/>
              </a:rPr>
            </a:br>
            <a:r>
              <a:rPr lang="ru-RU" sz="2400" dirty="0">
                <a:latin typeface="Trebuchet MS"/>
                <a:ea typeface="+mj-ea"/>
                <a:cs typeface="Trebuchet MS"/>
              </a:rPr>
              <a:t>Иностранный  язык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– 40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D62B2"/>
              </a:solidFill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Проходные 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баллы в 2019 г.:</a:t>
            </a:r>
            <a:b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</a:br>
            <a:r>
              <a:rPr lang="ru-RU" sz="2400" dirty="0">
                <a:latin typeface="Trebuchet MS"/>
                <a:ea typeface="+mj-ea"/>
                <a:cs typeface="Trebuchet MS"/>
              </a:rPr>
              <a:t>Бюджет (мин./макс.) - 285/294</a:t>
            </a:r>
            <a:br>
              <a:rPr lang="ru-RU" sz="2400" dirty="0">
                <a:latin typeface="Trebuchet MS"/>
                <a:ea typeface="+mj-ea"/>
                <a:cs typeface="Trebuchet MS"/>
              </a:rPr>
            </a:br>
            <a:r>
              <a:rPr lang="ru-RU" sz="2400" dirty="0">
                <a:latin typeface="Trebuchet MS"/>
                <a:ea typeface="+mj-ea"/>
                <a:cs typeface="Trebuchet MS"/>
              </a:rPr>
              <a:t>Контракт (мин./макс.) - 139/279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/>
            </a:r>
            <a:b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</a:br>
            <a:endParaRPr lang="ru-RU" sz="2400" b="1" dirty="0">
              <a:solidFill>
                <a:srgbClr val="0D62B2"/>
              </a:solidFill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На первом курсе в прошлом году было 111 контрактников и 4 бюджетника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38" y="1774799"/>
            <a:ext cx="4965393" cy="33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334297"/>
            <a:ext cx="8254536" cy="1221941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Есть ли перспективы заняться креативом? 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11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4" name="TextBox 3"/>
          <p:cNvSpPr txBox="1"/>
          <p:nvPr/>
        </p:nvSpPr>
        <p:spPr>
          <a:xfrm>
            <a:off x="311833" y="1725224"/>
            <a:ext cx="7190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Коммуникации требуется </a:t>
            </a:r>
            <a:r>
              <a:rPr lang="ru-RU" sz="2400" b="1" dirty="0">
                <a:solidFill>
                  <a:srgbClr val="0070C0"/>
                </a:solidFill>
              </a:rPr>
              <a:t>создавать</a:t>
            </a:r>
            <a:r>
              <a:rPr lang="ru-RU" sz="2400" b="1" dirty="0"/>
              <a:t> (снимать ролик, писать пресс-релиз), и коммуникациями  нужно </a:t>
            </a:r>
            <a:r>
              <a:rPr lang="ru-RU" sz="2400" b="1" dirty="0">
                <a:solidFill>
                  <a:srgbClr val="0070C0"/>
                </a:solidFill>
              </a:rPr>
              <a:t>управлять.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400" b="1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Креатив </a:t>
            </a:r>
            <a:r>
              <a:rPr lang="ru-RU" sz="2400" b="1" dirty="0"/>
              <a:t>– это искусство. Готовить специалистов по креативу – не наша задача. Пусть их готовят творческие вузы.  </a:t>
            </a:r>
          </a:p>
          <a:p>
            <a:pPr>
              <a:buClr>
                <a:srgbClr val="FF0000"/>
              </a:buClr>
            </a:pPr>
            <a:r>
              <a:rPr lang="ru-RU" sz="2400" b="1" dirty="0"/>
              <a:t> </a:t>
            </a:r>
            <a:endParaRPr lang="ru-RU" sz="2400" b="1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Мы </a:t>
            </a:r>
            <a:r>
              <a:rPr lang="ru-RU" sz="2400" b="1" dirty="0"/>
              <a:t>готовим специалистов </a:t>
            </a:r>
            <a:r>
              <a:rPr lang="ru-RU" sz="2400" b="1" dirty="0">
                <a:solidFill>
                  <a:srgbClr val="0070C0"/>
                </a:solidFill>
              </a:rPr>
              <a:t>по управлению коммуникациями</a:t>
            </a:r>
            <a:r>
              <a:rPr lang="ru-RU" sz="2400" b="1" dirty="0"/>
              <a:t>. </a:t>
            </a:r>
            <a:r>
              <a:rPr lang="ru-RU" sz="2400" b="1" dirty="0" smtClean="0"/>
              <a:t>Рынок </a:t>
            </a:r>
            <a:r>
              <a:rPr lang="ru-RU" sz="2400" b="1" dirty="0"/>
              <a:t>управленческих профессий очень большой   – от менеджеров всех рангов до директоров и президентов. И здесь всегда есть высокооплачиваемая работа.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" b="98941" l="586" r="92969">
                        <a14:foregroundMark x1="31055" y1="13347" x2="31055" y2="13347"/>
                        <a14:foregroundMark x1="58203" y1="11229" x2="58203" y2="11229"/>
                        <a14:foregroundMark x1="19141" y1="39195" x2="19141" y2="39195"/>
                        <a14:foregroundMark x1="23828" y1="63559" x2="22852" y2="63559"/>
                        <a14:foregroundMark x1="30664" y1="74576" x2="30664" y2="74576"/>
                        <a14:foregroundMark x1="76563" y1="69068" x2="76563" y2="69068"/>
                        <a14:foregroundMark x1="80664" y1="46822" x2="80664" y2="46822"/>
                        <a14:foregroundMark x1="80273" y1="23093" x2="80273" y2="23093"/>
                        <a14:foregroundMark x1="68164" y1="42161" x2="68164" y2="42161"/>
                        <a14:foregroundMark x1="68359" y1="47669" x2="68359" y2="47669"/>
                        <a14:foregroundMark x1="63672" y1="61441" x2="63672" y2="61441"/>
                        <a14:foregroundMark x1="57617" y1="70339" x2="57617" y2="70339"/>
                        <a14:foregroundMark x1="50977" y1="84958" x2="50977" y2="84958"/>
                        <a14:foregroundMark x1="51172" y1="80085" x2="51172" y2="80085"/>
                        <a14:foregroundMark x1="44727" y1="81568" x2="44727" y2="81568"/>
                        <a14:foregroundMark x1="54688" y1="83475" x2="54688" y2="83475"/>
                        <a14:foregroundMark x1="43555" y1="58686" x2="43555" y2="58686"/>
                        <a14:foregroundMark x1="36328" y1="40466" x2="36328" y2="40466"/>
                        <a14:foregroundMark x1="51953" y1="33051" x2="51953" y2="33051"/>
                        <a14:foregroundMark x1="54688" y1="53602" x2="54688" y2="53602"/>
                        <a14:foregroundMark x1="48633" y1="68432" x2="48633" y2="68432"/>
                        <a14:foregroundMark x1="52148" y1="47669" x2="52148" y2="47669"/>
                        <a14:foregroundMark x1="44336" y1="31992" x2="44336" y2="31992"/>
                        <a14:foregroundMark x1="56055" y1="26059" x2="56055" y2="26059"/>
                        <a14:foregroundMark x1="57813" y1="34110" x2="57813" y2="34110"/>
                        <a14:foregroundMark x1="57813" y1="44280" x2="57813" y2="442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858" y="1098534"/>
            <a:ext cx="4704736" cy="43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71044"/>
            <a:ext cx="8435272" cy="1149838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Куда и на какие должности меня возьмут на работу? 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4598446" y="1263875"/>
            <a:ext cx="74942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Наши выпускники работают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В отделах по связям с общественностью и рекламе, а также маркетинговых  отделах предприятий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в рекламных и PR-агентствах и коммуникационных группах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 в рекламных и PR-подразделениях средств массовой информации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В государственных и общественных организациях, политических партиях и др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7667">
                        <a14:foregroundMark x1="24500" y1="21404" x2="24500" y2="21404"/>
                        <a14:foregroundMark x1="77500" y1="10445" x2="77500" y2="10445"/>
                        <a14:foregroundMark x1="87500" y1="37500" x2="87500" y2="37500"/>
                        <a14:foregroundMark x1="86333" y1="36644" x2="86333" y2="36644"/>
                        <a14:foregroundMark x1="87833" y1="42808" x2="87833" y2="42808"/>
                        <a14:foregroundMark x1="89333" y1="43151" x2="89333" y2="43151"/>
                        <a14:foregroundMark x1="89333" y1="43151" x2="89333" y2="43151"/>
                        <a14:foregroundMark x1="88500" y1="40411" x2="88500" y2="40411"/>
                        <a14:foregroundMark x1="88833" y1="45205" x2="88833" y2="45205"/>
                        <a14:foregroundMark x1="91333" y1="45205" x2="91333" y2="45205"/>
                        <a14:foregroundMark x1="89167" y1="41610" x2="89167" y2="41610"/>
                        <a14:foregroundMark x1="89500" y1="46747" x2="89500" y2="46747"/>
                        <a14:foregroundMark x1="89500" y1="45548" x2="89500" y2="45548"/>
                        <a14:foregroundMark x1="43167" y1="59075" x2="43167" y2="59075"/>
                        <a14:foregroundMark x1="27000" y1="87500" x2="27000" y2="87500"/>
                        <a14:backgroundMark x1="44833" y1="92637" x2="44833" y2="92637"/>
                        <a14:backgroundMark x1="91000" y1="88185" x2="91000" y2="881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41" y="1670275"/>
            <a:ext cx="4578295" cy="44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285135"/>
            <a:ext cx="8254536" cy="1271103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За 4 года </a:t>
            </a:r>
            <a:r>
              <a:rPr lang="ru-RU" sz="3733" b="1" dirty="0" smtClean="0">
                <a:solidFill>
                  <a:srgbClr val="FF0000"/>
                </a:solidFill>
                <a:latin typeface="Trebuchet MS"/>
                <a:cs typeface="Trebuchet MS"/>
              </a:rPr>
              <a:t>бакалавриата каждому </a:t>
            </a:r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студенту придется: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406400" y="2039354"/>
            <a:ext cx="74620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Находиться в аудитории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около трех тысяч  академических часов</a:t>
            </a:r>
            <a:r>
              <a:rPr lang="ru-RU" sz="2000" b="1" dirty="0"/>
              <a:t>, и еще готовиться к занятиям самостоятельно – а </a:t>
            </a:r>
            <a:r>
              <a:rPr lang="ru-RU" sz="2000" b="1" dirty="0" smtClean="0"/>
              <a:t>это </a:t>
            </a:r>
            <a:r>
              <a:rPr lang="ru-RU" sz="2000" b="1" dirty="0"/>
              <a:t>почти полгода </a:t>
            </a:r>
            <a:r>
              <a:rPr lang="ru-RU" sz="2000" b="1" dirty="0" smtClean="0"/>
              <a:t>чистого </a:t>
            </a:r>
            <a:r>
              <a:rPr lang="ru-RU" sz="2000" b="1" dirty="0"/>
              <a:t>времени, без еды и без сна</a:t>
            </a:r>
            <a:r>
              <a:rPr lang="ru-RU" sz="2000" b="1" dirty="0" smtClean="0"/>
              <a:t>.</a:t>
            </a:r>
          </a:p>
          <a:p>
            <a:pPr>
              <a:buClr>
                <a:srgbClr val="FF0000"/>
              </a:buClr>
            </a:pPr>
            <a:endParaRPr lang="ru-RU" sz="2000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/>
              <a:t>За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четыре курса </a:t>
            </a:r>
            <a:r>
              <a:rPr lang="ru-RU" sz="2000" b="1" dirty="0"/>
              <a:t>прослушать полсотни дисциплин, изучить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более 30 предметов</a:t>
            </a:r>
            <a:r>
              <a:rPr lang="ru-RU" sz="2000" b="1" dirty="0"/>
              <a:t>, непосредственно связанных с рекламой и PR, </a:t>
            </a:r>
            <a:r>
              <a:rPr lang="ru-RU" sz="2000" b="1" dirty="0" smtClean="0"/>
              <a:t>часть </a:t>
            </a:r>
            <a:r>
              <a:rPr lang="ru-RU" sz="2000" b="1" dirty="0"/>
              <a:t>из которых будут вести практики - </a:t>
            </a:r>
            <a:r>
              <a:rPr lang="ru-RU" sz="2000" b="1" dirty="0" smtClean="0"/>
              <a:t>кто </a:t>
            </a:r>
            <a:r>
              <a:rPr lang="ru-RU" sz="2000" b="1" dirty="0"/>
              <a:t>зарабатывает не в преподавании</a:t>
            </a:r>
            <a:r>
              <a:rPr lang="ru-RU" sz="2000" b="1" dirty="0" smtClean="0"/>
              <a:t>, </a:t>
            </a:r>
            <a:r>
              <a:rPr lang="ru-RU" sz="2000" b="1" dirty="0"/>
              <a:t>а в коммуникационном бизнесе</a:t>
            </a:r>
            <a:r>
              <a:rPr lang="ru-RU" sz="2000" b="1" dirty="0" smtClean="0"/>
              <a:t>.</a:t>
            </a:r>
          </a:p>
          <a:p>
            <a:pPr>
              <a:buClr>
                <a:srgbClr val="FF0000"/>
              </a:buClr>
            </a:pPr>
            <a:endParaRPr lang="ru-RU" sz="2000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меньше четырех-пяти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месяцев </a:t>
            </a:r>
            <a:r>
              <a:rPr lang="ru-RU" sz="2000" b="1" dirty="0"/>
              <a:t>провести на практике в коммуникационных организациях, посетить много специализированных выставок, просмотреть не одну тысячу </a:t>
            </a:r>
            <a:r>
              <a:rPr lang="ru-RU" sz="2000" b="1" dirty="0" smtClean="0"/>
              <a:t>роликов </a:t>
            </a:r>
            <a:r>
              <a:rPr lang="ru-RU" sz="2000" b="1" dirty="0"/>
              <a:t>и </a:t>
            </a:r>
            <a:r>
              <a:rPr lang="ru-RU" sz="2000" b="1" dirty="0" err="1"/>
              <a:t>принтов</a:t>
            </a:r>
            <a:r>
              <a:rPr lang="ru-RU" sz="2000" b="1" dirty="0"/>
              <a:t> со всего света.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backgroundMark x1="49500" y1="85667" x2="49500" y2="85667"/>
                      </a14:backgroundRemoval>
                    </a14:imgEffect>
                  </a14:imgLayer>
                </a14:imgProps>
              </a:ext>
            </a:extLst>
          </a:blip>
          <a:srcRect l="18451" t="4927" r="19441" b="7160"/>
          <a:stretch/>
        </p:blipFill>
        <p:spPr>
          <a:xfrm>
            <a:off x="8100418" y="1152832"/>
            <a:ext cx="3216034" cy="455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8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90629"/>
            <a:ext cx="8254536" cy="639174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Практика за годы учебы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3874382" y="1620432"/>
            <a:ext cx="80460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На </a:t>
            </a:r>
            <a:r>
              <a:rPr lang="ru-RU" sz="2800" b="1" dirty="0">
                <a:solidFill>
                  <a:schemeClr val="accent5"/>
                </a:solidFill>
              </a:rPr>
              <a:t>1 курсе </a:t>
            </a:r>
            <a:r>
              <a:rPr lang="ru-RU" sz="2800" b="1" dirty="0"/>
              <a:t>практика экспозиционная – выставки и </a:t>
            </a:r>
            <a:r>
              <a:rPr lang="ru-RU" sz="2800" b="1" dirty="0" smtClean="0"/>
              <a:t>конференции.</a:t>
            </a:r>
            <a:endParaRPr lang="ru-RU" sz="2800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На </a:t>
            </a:r>
            <a:r>
              <a:rPr lang="ru-RU" sz="2800" b="1" dirty="0" smtClean="0">
                <a:solidFill>
                  <a:schemeClr val="accent5"/>
                </a:solidFill>
              </a:rPr>
              <a:t>2 курсе </a:t>
            </a:r>
            <a:r>
              <a:rPr lang="ru-RU" sz="2800" b="1" dirty="0"/>
              <a:t>– </a:t>
            </a:r>
            <a:r>
              <a:rPr lang="ru-RU" sz="2800" b="1" dirty="0" smtClean="0"/>
              <a:t>4 </a:t>
            </a:r>
            <a:r>
              <a:rPr lang="ru-RU" sz="2800" b="1" dirty="0"/>
              <a:t>недели </a:t>
            </a:r>
            <a:r>
              <a:rPr lang="ru-RU" sz="2800" b="1" dirty="0" smtClean="0"/>
              <a:t>в компаниях.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 smtClean="0"/>
              <a:t>На </a:t>
            </a:r>
            <a:r>
              <a:rPr lang="ru-RU" sz="2800" b="1" dirty="0" smtClean="0">
                <a:solidFill>
                  <a:schemeClr val="accent5"/>
                </a:solidFill>
              </a:rPr>
              <a:t>3 </a:t>
            </a:r>
            <a:r>
              <a:rPr lang="ru-RU" sz="2800" b="1" dirty="0">
                <a:solidFill>
                  <a:schemeClr val="accent5"/>
                </a:solidFill>
              </a:rPr>
              <a:t>курсе </a:t>
            </a:r>
            <a:r>
              <a:rPr lang="ru-RU" sz="2800" b="1" dirty="0"/>
              <a:t>- месяц в компаниях.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/>
              <a:t>На </a:t>
            </a:r>
            <a:r>
              <a:rPr lang="ru-RU" sz="2800" b="1" dirty="0">
                <a:solidFill>
                  <a:schemeClr val="accent5"/>
                </a:solidFill>
              </a:rPr>
              <a:t>4 курсе </a:t>
            </a:r>
            <a:r>
              <a:rPr lang="ru-RU" sz="2800" b="1" dirty="0"/>
              <a:t>предусмотрена трехмесячная производственная практика с использованием результатов в дипломной </a:t>
            </a:r>
            <a:r>
              <a:rPr lang="ru-RU" sz="2800" b="1" dirty="0" smtClean="0"/>
              <a:t>работе.</a:t>
            </a:r>
            <a:endParaRPr lang="ru-RU" sz="2800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accent5"/>
                </a:solidFill>
              </a:rPr>
              <a:t>Проектная практика </a:t>
            </a:r>
            <a:r>
              <a:rPr lang="ru-RU" sz="2800" b="1" dirty="0"/>
              <a:t>идет постоянно в процессе </a:t>
            </a:r>
            <a:r>
              <a:rPr lang="ru-RU" sz="2800" b="1" dirty="0" smtClean="0"/>
              <a:t>обучения.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" b="92090" l="31543" r="85059"/>
                    </a14:imgEffect>
                  </a14:imgLayer>
                </a14:imgProps>
              </a:ext>
            </a:extLst>
          </a:blip>
          <a:srcRect l="25416" t="2092" r="12378" b="6281"/>
          <a:stretch/>
        </p:blipFill>
        <p:spPr>
          <a:xfrm>
            <a:off x="406400" y="1354015"/>
            <a:ext cx="3451124" cy="508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94778"/>
            <a:ext cx="8254536" cy="1241038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Кафедра рекламы и</a:t>
            </a:r>
            <a:b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</a:br>
            <a:r>
              <a:rPr lang="ru-RU" sz="3733" b="1" dirty="0" smtClean="0">
                <a:solidFill>
                  <a:srgbClr val="FF0000"/>
                </a:solidFill>
                <a:latin typeface="Trebuchet MS"/>
                <a:cs typeface="Trebuchet MS"/>
              </a:rPr>
              <a:t>бизнес-коммуникаций </a:t>
            </a:r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ИМЭБ РУДН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4" name="Прямоугольник 3"/>
          <p:cNvSpPr/>
          <p:nvPr/>
        </p:nvSpPr>
        <p:spPr>
          <a:xfrm>
            <a:off x="203200" y="1760415"/>
            <a:ext cx="72988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Почта: </a:t>
            </a:r>
            <a:r>
              <a:rPr lang="ru-RU" sz="2400" b="1" dirty="0" smtClean="0">
                <a:hlinkClick r:id="rId5"/>
              </a:rPr>
              <a:t>www.imeb.ru</a:t>
            </a:r>
            <a:r>
              <a:rPr lang="ru-RU" sz="2400" b="1" dirty="0" smtClean="0"/>
              <a:t> </a:t>
            </a:r>
            <a:endParaRPr lang="ru-RU" sz="2400" b="1" dirty="0"/>
          </a:p>
          <a:p>
            <a:r>
              <a:rPr lang="ru-RU" sz="2400" b="1" dirty="0" smtClean="0"/>
              <a:t>Тел. Кафедры: </a:t>
            </a:r>
            <a:r>
              <a:rPr lang="ru-RU" sz="2400" b="1" dirty="0"/>
              <a:t>+7(495)4343233 </a:t>
            </a:r>
          </a:p>
          <a:p>
            <a:r>
              <a:rPr lang="ru-RU" sz="2400" b="1" dirty="0" smtClean="0"/>
              <a:t>Страничка в </a:t>
            </a:r>
            <a:r>
              <a:rPr lang="ru-RU" sz="2400" b="1" dirty="0" err="1" smtClean="0"/>
              <a:t>Вконтакте</a:t>
            </a:r>
            <a:r>
              <a:rPr lang="ru-RU" sz="2400" b="1" dirty="0" smtClean="0"/>
              <a:t>: </a:t>
            </a:r>
            <a:r>
              <a:rPr lang="en-US" sz="2400" b="1" dirty="0">
                <a:hlinkClick r:id="rId6"/>
              </a:rPr>
              <a:t>https://</a:t>
            </a:r>
            <a:r>
              <a:rPr lang="en-US" sz="2400" b="1" dirty="0" smtClean="0">
                <a:hlinkClick r:id="rId6"/>
              </a:rPr>
              <a:t>vk.com/dnevnikiimeb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Страничка в </a:t>
            </a:r>
            <a:r>
              <a:rPr lang="ru-RU" sz="2400" b="1" dirty="0" err="1" smtClean="0"/>
              <a:t>Инстаграм</a:t>
            </a:r>
            <a:r>
              <a:rPr lang="ru-RU" sz="2400" b="1" dirty="0" smtClean="0"/>
              <a:t>: </a:t>
            </a:r>
            <a:r>
              <a:rPr lang="en-US" sz="2400" b="1" dirty="0">
                <a:hlinkClick r:id="rId7"/>
              </a:rPr>
              <a:t>https://www.instagram.com/imeb_rudn</a:t>
            </a:r>
            <a:r>
              <a:rPr lang="en-US" sz="2400" b="1" dirty="0" smtClean="0">
                <a:hlinkClick r:id="rId7"/>
              </a:rPr>
              <a:t>/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Руководитель </a:t>
            </a:r>
            <a:r>
              <a:rPr lang="ru-RU" sz="2400" b="1" dirty="0"/>
              <a:t>программы «Реклама и связи с общественностью, зав. к</a:t>
            </a:r>
            <a:r>
              <a:rPr lang="ru-RU" sz="2400" b="1" dirty="0" smtClean="0"/>
              <a:t>афедрой рекламы </a:t>
            </a:r>
            <a:r>
              <a:rPr lang="ru-RU" sz="2400" b="1" dirty="0"/>
              <a:t>и </a:t>
            </a:r>
            <a:r>
              <a:rPr lang="ru-RU" sz="2400" b="1" dirty="0" smtClean="0"/>
              <a:t>бизнес-коммуникаций- </a:t>
            </a:r>
            <a:r>
              <a:rPr lang="ru-RU" sz="2400" b="1" dirty="0" smtClean="0">
                <a:solidFill>
                  <a:srgbClr val="FF0000"/>
                </a:solidFill>
              </a:rPr>
              <a:t>Трубникова </a:t>
            </a:r>
            <a:r>
              <a:rPr lang="ru-RU" sz="2400" b="1" dirty="0">
                <a:solidFill>
                  <a:srgbClr val="FF0000"/>
                </a:solidFill>
              </a:rPr>
              <a:t>Нина Вадимовна    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b="1" dirty="0" smtClean="0"/>
              <a:t>Почта преподавателя: </a:t>
            </a:r>
            <a:r>
              <a:rPr lang="ru-RU" sz="2400" b="1" dirty="0" smtClean="0">
                <a:hlinkClick r:id="rId8"/>
              </a:rPr>
              <a:t>trubnikova_nv@rudn.ru</a:t>
            </a:r>
            <a:r>
              <a:rPr lang="ru-RU" sz="2400" b="1" dirty="0" smtClean="0"/>
              <a:t>  </a:t>
            </a:r>
          </a:p>
          <a:p>
            <a:r>
              <a:rPr lang="ru-RU" sz="2400" b="1" dirty="0" smtClean="0"/>
              <a:t>Тел. </a:t>
            </a:r>
            <a:r>
              <a:rPr lang="ru-RU" sz="2400" b="1" dirty="0"/>
              <a:t>п</a:t>
            </a:r>
            <a:r>
              <a:rPr lang="ru-RU" sz="2400" b="1" dirty="0" smtClean="0"/>
              <a:t>реподавателя: +7(916)6126205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1358" y="1625474"/>
            <a:ext cx="4131021" cy="412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732" y="2808197"/>
            <a:ext cx="8254536" cy="1241606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Успехов в начале профессионального пути!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693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89490"/>
            <a:ext cx="8254536" cy="828651"/>
          </a:xfrm>
        </p:spPr>
        <p:txBody>
          <a:bodyPr>
            <a:noAutofit/>
          </a:bodyPr>
          <a:lstStyle/>
          <a:p>
            <a:pPr algn="l"/>
            <a:r>
              <a:rPr lang="ru-RU" sz="3733" b="1" i="1" dirty="0">
                <a:solidFill>
                  <a:srgbClr val="FF0000"/>
                </a:solidFill>
                <a:latin typeface="Trebuchet MS"/>
                <a:cs typeface="Trebuchet MS"/>
              </a:rPr>
              <a:t>Письмо в </a:t>
            </a:r>
            <a:r>
              <a:rPr lang="ru-RU" sz="3733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будущее</a:t>
            </a:r>
            <a:endParaRPr lang="en-US" sz="3733" b="1" i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587136" y="180763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18 сентября 2028 года</a:t>
            </a:r>
            <a:r>
              <a:rPr lang="ru-RU" sz="2400" b="1" dirty="0"/>
              <a:t>. Утро в моем офисе солнечное и спокойное. Секретарь  принесла </a:t>
            </a:r>
            <a:r>
              <a:rPr lang="ru-RU" sz="2400" b="1" dirty="0" err="1"/>
              <a:t>свежесваренный</a:t>
            </a:r>
            <a:r>
              <a:rPr lang="ru-RU" sz="2400" b="1" dirty="0"/>
              <a:t> кофе с любимыми яркими </a:t>
            </a:r>
            <a:r>
              <a:rPr lang="ru-RU" sz="2400" b="1" dirty="0" err="1"/>
              <a:t>макарони</a:t>
            </a:r>
            <a:r>
              <a:rPr lang="ru-RU" sz="2400" b="1" dirty="0"/>
              <a:t>. Но насладиться моментом не вышло – тишину офиса нарушил телефонный звонок.      </a:t>
            </a:r>
            <a:endParaRPr lang="ru-RU" sz="2400" b="1" dirty="0" smtClean="0"/>
          </a:p>
          <a:p>
            <a:pPr>
              <a:buClr>
                <a:srgbClr val="FF0000"/>
              </a:buClr>
            </a:pPr>
            <a:endParaRPr lang="ru-RU" sz="2400" b="1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/>
              <a:t>Исполнительная </a:t>
            </a:r>
            <a:r>
              <a:rPr lang="ru-RU" sz="2400" b="1" dirty="0"/>
              <a:t>сотрудница </a:t>
            </a:r>
            <a:r>
              <a:rPr lang="ru-RU" sz="2400" b="1" dirty="0" err="1"/>
              <a:t>ресепшн</a:t>
            </a:r>
            <a:r>
              <a:rPr lang="ru-RU" sz="2400" b="1" dirty="0"/>
              <a:t> тут же переключила мне </a:t>
            </a:r>
            <a:r>
              <a:rPr lang="ru-RU" sz="2400" b="1" dirty="0" smtClean="0"/>
              <a:t>его на </a:t>
            </a:r>
            <a:r>
              <a:rPr lang="ru-RU" sz="2400" b="1" dirty="0"/>
              <a:t>5D-стену  и передо мной </a:t>
            </a:r>
            <a:r>
              <a:rPr lang="ru-RU" sz="2400" b="1" dirty="0" smtClean="0"/>
              <a:t>визуализировался </a:t>
            </a:r>
            <a:r>
              <a:rPr lang="ru-RU" sz="2400" b="1" dirty="0"/>
              <a:t>(</a:t>
            </a:r>
            <a:r>
              <a:rPr lang="ru-RU" sz="2400" b="1" dirty="0" err="1"/>
              <a:t>лась</a:t>
            </a:r>
            <a:r>
              <a:rPr lang="ru-RU" sz="2400" b="1" dirty="0"/>
              <a:t>) …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272" y="1318141"/>
            <a:ext cx="3612980" cy="44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52780"/>
            <a:ext cx="8254536" cy="719913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Самые </a:t>
            </a:r>
            <a:r>
              <a:rPr lang="ru-RU" sz="4000" b="1" dirty="0">
                <a:solidFill>
                  <a:srgbClr val="FF0000"/>
                </a:solidFill>
                <a:latin typeface="Trebuchet MS"/>
                <a:cs typeface="Trebuchet MS"/>
              </a:rPr>
              <a:t>первые вопросы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406400" y="1970206"/>
            <a:ext cx="73868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Какая у меня будет профессия?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Что значит 4+2?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Что будет написано в  моем дипломе?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Что такое «пожизненное образование» («</a:t>
            </a:r>
            <a:r>
              <a:rPr lang="ru-RU" sz="2800" b="1" dirty="0" err="1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life</a:t>
            </a:r>
            <a:r>
              <a:rPr lang="ru-RU" sz="28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800" b="1" dirty="0" err="1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long</a:t>
            </a:r>
            <a:r>
              <a:rPr lang="ru-RU" sz="28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 </a:t>
            </a:r>
            <a:r>
              <a:rPr lang="ru-RU" sz="2800" b="1" dirty="0" err="1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education</a:t>
            </a:r>
            <a:r>
              <a:rPr lang="ru-RU" sz="28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»)?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3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3961" y="1198716"/>
            <a:ext cx="3210259" cy="4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0013" y="1532924"/>
            <a:ext cx="5397909" cy="373615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rebuchet MS"/>
                <a:cs typeface="Trebuchet MS"/>
              </a:rPr>
              <a:t>Почему «реклама» и «связи с общественностью» - это одно направление </a:t>
            </a:r>
            <a:r>
              <a:rPr lang="ru-RU" sz="36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подготовки, ведь </a:t>
            </a:r>
            <a:r>
              <a:rPr lang="ru-RU" sz="3600" b="1" dirty="0">
                <a:solidFill>
                  <a:srgbClr val="FF0000"/>
                </a:solidFill>
                <a:latin typeface="Trebuchet MS"/>
                <a:cs typeface="Trebuchet MS"/>
              </a:rPr>
              <a:t>пиар и реклама – это разные вещи? </a:t>
            </a:r>
            <a:endParaRPr lang="en-US" sz="36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3610" b="12653"/>
          <a:stretch/>
        </p:blipFill>
        <p:spPr>
          <a:xfrm>
            <a:off x="242193" y="1361642"/>
            <a:ext cx="6443742" cy="41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519377"/>
            <a:ext cx="8254536" cy="674794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Мы живем в новом мире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3" name="TextBox 2"/>
          <p:cNvSpPr txBox="1"/>
          <p:nvPr/>
        </p:nvSpPr>
        <p:spPr>
          <a:xfrm>
            <a:off x="406401" y="1625058"/>
            <a:ext cx="7361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Мир в XXI веке изменился – </a:t>
            </a:r>
            <a:r>
              <a:rPr lang="ru-RU" sz="2400" dirty="0"/>
              <a:t>цифровые коммуникации помогают людям  избегать навязчивой рекламы и поставить барьеры на пути к своему созданию и кошельку.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Компании должны найти дорогу к сердцу потребителя, </a:t>
            </a:r>
            <a:r>
              <a:rPr lang="ru-RU" sz="2400" dirty="0"/>
              <a:t>а для этого надо привлекать профессионалов в области </a:t>
            </a:r>
            <a:r>
              <a:rPr lang="ru-RU" sz="2400" dirty="0" smtClean="0"/>
              <a:t>коммуникаций.</a:t>
            </a:r>
            <a:endParaRPr lang="ru-RU" sz="2400" dirty="0"/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/>
              <a:t>Задача направления «Реклама и связи с общественностью» - научить будущих специалистов проводить эффективные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коммуникационные кампании </a:t>
            </a:r>
            <a:r>
              <a:rPr lang="ru-RU" sz="2400" b="1" dirty="0" smtClean="0"/>
              <a:t>и </a:t>
            </a:r>
            <a:r>
              <a:rPr lang="ru-RU" sz="2400" b="1" dirty="0"/>
              <a:t>использовать все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современные инструменты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833" y="2131647"/>
            <a:ext cx="4325171" cy="26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8254536" cy="678282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Новые тенденции в  профессии 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5070647" y="1476729"/>
            <a:ext cx="7032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Наш выпускник –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это специалист по производству и распространению не только классической рекламы и PR, но и любой положительной информации, любыми способами, по любым коммуникационным каналам. 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Он  находит время и место встречи такой положительной информации о компании с потенциальным потребителем, и так умело это делает, что потребителя это совсем  не раздражает.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556783"/>
            <a:ext cx="48768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06401"/>
            <a:ext cx="8254536" cy="1070328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ПОЧЕМУ РУДН? </a:t>
            </a:r>
            <a:b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</a:br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ЭТО БРЕНД, «ТОПОВЫЙ» ВУЗ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203200" y="2642720"/>
            <a:ext cx="4824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/>
                <a:ea typeface="+mj-ea"/>
                <a:cs typeface="Trebuchet MS"/>
              </a:rPr>
              <a:t>В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мире насчитывается более 25 000 высших учебных заведений, в рейтинге QS оценивается тысяча лучших. </a:t>
            </a:r>
            <a:br>
              <a:rPr lang="ru-RU" sz="2400" dirty="0">
                <a:latin typeface="Trebuchet MS"/>
                <a:ea typeface="+mj-ea"/>
                <a:cs typeface="Trebuchet MS"/>
              </a:rPr>
            </a:br>
            <a:r>
              <a:rPr lang="ru-RU" sz="2400" dirty="0">
                <a:latin typeface="Trebuchet MS"/>
                <a:ea typeface="+mj-ea"/>
                <a:cs typeface="Trebuchet MS"/>
              </a:rPr>
              <a:t>РУДН  сейчас– на 326 месте.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761" y="1743630"/>
            <a:ext cx="6700085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8254536" cy="678282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Почему ИМЭБ? Формально 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928601" y="1602429"/>
            <a:ext cx="10334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У нас есть международная аккредитация агентства DEVA-AAC,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которое входит в Европейский регистр агентств по гарантиям качества (EQAR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).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4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Мы в числе первых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были приглашены к процедуре и прошли  профессионально-общественную аккредитацию АКАР (Ассоциации коммуникационных агентств России). </a:t>
            </a:r>
            <a:endParaRPr lang="ru-RU" sz="2400" dirty="0" smtClean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24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/>
                <a:ea typeface="+mj-ea"/>
                <a:cs typeface="Trebuchet MS"/>
              </a:rPr>
              <a:t>Кафедра Рекламы и бизнес-коммуникаций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 ежегодный лауреат отраслевого исследования АКАР «Рейтинг кафедр российских ВУЗов, готовящих специалистов в сфере рекламы».</a:t>
            </a:r>
          </a:p>
        </p:txBody>
      </p:sp>
    </p:spTree>
    <p:extLst>
      <p:ext uri="{BB962C8B-B14F-4D97-AF65-F5344CB8AC3E}">
        <p14:creationId xmlns:p14="http://schemas.microsoft.com/office/powerpoint/2010/main" val="35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8254536" cy="678282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Почему ИМЭБ? Фактически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8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938256" y="1625474"/>
            <a:ext cx="104221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/>
                <a:ea typeface="+mj-ea"/>
                <a:cs typeface="Trebuchet MS"/>
              </a:rPr>
              <a:t>Мы существуем 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с 2001 года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и у нас почти 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две тысячи выпускников и хорошие связи в </a:t>
            </a:r>
            <a:r>
              <a:rPr lang="ru-RU" sz="2400" b="1" dirty="0" smtClean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отрасли.</a:t>
            </a:r>
            <a:endParaRPr lang="ru-RU" sz="2400" b="1" dirty="0">
              <a:solidFill>
                <a:srgbClr val="0D62B2"/>
              </a:solidFill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/>
                <a:ea typeface="+mj-ea"/>
                <a:cs typeface="Trebuchet MS"/>
              </a:rPr>
              <a:t>У нас преподают 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много практиков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 (до 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70 %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на старших курсах), много молодых креативных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преподавателей.</a:t>
            </a:r>
            <a:endParaRPr lang="ru-RU" sz="24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/>
                <a:ea typeface="+mj-ea"/>
                <a:cs typeface="Trebuchet MS"/>
              </a:rPr>
              <a:t>Мы преподаем </a:t>
            </a:r>
            <a:r>
              <a:rPr lang="ru-RU" sz="2400" b="1" dirty="0" err="1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диджитал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 маркетинг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на серьезном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уровне.</a:t>
            </a:r>
            <a:endParaRPr lang="ru-RU" sz="24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/>
                <a:ea typeface="+mj-ea"/>
                <a:cs typeface="Trebuchet MS"/>
              </a:rPr>
              <a:t>У нас 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широкая база практик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и мы 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помогаем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студентам с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трудоустройством.</a:t>
            </a:r>
            <a:endParaRPr lang="ru-RU" sz="24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/>
                <a:ea typeface="+mj-ea"/>
                <a:cs typeface="Trebuchet MS"/>
              </a:rPr>
              <a:t>Мы находимся в зеленом месте </a:t>
            </a: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на Юго-Западе,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где скоро будет метро, и все занятия проходят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здесь.</a:t>
            </a:r>
            <a:endParaRPr lang="ru-RU" sz="24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/>
                <a:ea typeface="+mj-ea"/>
                <a:cs typeface="Trebuchet MS"/>
              </a:rPr>
              <a:t>У нас не заскучаешь, и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в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свободное от учебы время есть чем заняться.</a:t>
            </a:r>
          </a:p>
        </p:txBody>
      </p:sp>
    </p:spTree>
    <p:extLst>
      <p:ext uri="{BB962C8B-B14F-4D97-AF65-F5344CB8AC3E}">
        <p14:creationId xmlns:p14="http://schemas.microsoft.com/office/powerpoint/2010/main" val="28544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nts_f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36" y="473596"/>
            <a:ext cx="8254536" cy="678282"/>
          </a:xfrm>
        </p:spPr>
        <p:txBody>
          <a:bodyPr>
            <a:noAutofit/>
          </a:bodyPr>
          <a:lstStyle/>
          <a:p>
            <a:pPr algn="l"/>
            <a:r>
              <a:rPr lang="ru-RU" sz="3733" b="1" dirty="0">
                <a:solidFill>
                  <a:srgbClr val="FF0000"/>
                </a:solidFill>
                <a:latin typeface="Trebuchet MS"/>
                <a:cs typeface="Trebuchet MS"/>
              </a:rPr>
              <a:t>Бюджет и контракт</a:t>
            </a:r>
            <a:endParaRPr lang="en-US" sz="3733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450" y="6253746"/>
            <a:ext cx="471929" cy="365125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9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2" y="519377"/>
            <a:ext cx="3214861" cy="586720"/>
          </a:xfrm>
          <a:prstGeom prst="rect">
            <a:avLst/>
          </a:prstGeom>
        </p:spPr>
      </p:pic>
      <p:sp>
        <p:nvSpPr>
          <p:cNvPr id="9" name="Прямоугольник 8" descr="https://pp.userapi.com/c636620/v636620541/6179b/PoaFDzsNxYk.jpg"/>
          <p:cNvSpPr>
            <a:spLocks noChangeAspect="1" noChangeArrowheads="1"/>
          </p:cNvSpPr>
          <p:nvPr/>
        </p:nvSpPr>
        <p:spPr bwMode="auto">
          <a:xfrm>
            <a:off x="0" y="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21920" tIns="60960" rIns="121920" bIns="60960" anchor="t" anchorCtr="0" upright="1">
            <a:noAutofit/>
          </a:bodyPr>
          <a:lstStyle/>
          <a:p>
            <a:endParaRPr lang="ru-RU" sz="2400"/>
          </a:p>
        </p:txBody>
      </p:sp>
      <p:sp>
        <p:nvSpPr>
          <p:cNvPr id="7" name="TextBox 6"/>
          <p:cNvSpPr txBox="1"/>
          <p:nvPr/>
        </p:nvSpPr>
        <p:spPr>
          <a:xfrm>
            <a:off x="159403" y="1924040"/>
            <a:ext cx="5417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Бюджет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3 места.</a:t>
            </a:r>
            <a:endParaRPr lang="ru-RU" sz="24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Контракт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340 000 руб. в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год.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Оплата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производится по семестрам (возможно предоставление рассрочки со 2-го семестра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).</a:t>
            </a:r>
            <a:endParaRPr lang="ru-RU" sz="2400" dirty="0">
              <a:latin typeface="Trebuchet MS"/>
              <a:ea typeface="+mj-ea"/>
              <a:cs typeface="Trebuchet MS"/>
            </a:endParaRP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D62B2"/>
                </a:solidFill>
                <a:latin typeface="Trebuchet MS"/>
                <a:ea typeface="+mj-ea"/>
                <a:cs typeface="Trebuchet MS"/>
              </a:rPr>
              <a:t>Гибкая система скидок </a:t>
            </a:r>
            <a:r>
              <a:rPr lang="ru-RU" sz="2400" dirty="0">
                <a:latin typeface="Trebuchet MS"/>
                <a:ea typeface="+mj-ea"/>
                <a:cs typeface="Trebuchet MS"/>
              </a:rPr>
              <a:t>для абитуриентами с высокими баллами </a:t>
            </a:r>
            <a:r>
              <a:rPr lang="ru-RU" sz="2400" dirty="0" smtClean="0">
                <a:latin typeface="Trebuchet MS"/>
                <a:ea typeface="+mj-ea"/>
                <a:cs typeface="Trebuchet MS"/>
              </a:rPr>
              <a:t>ЕГЭ.</a:t>
            </a:r>
            <a:endParaRPr lang="ru-RU" sz="2400" dirty="0">
              <a:latin typeface="Trebuchet MS"/>
              <a:ea typeface="+mj-ea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379" y="1603375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836</Words>
  <Application>Microsoft Office PowerPoint</Application>
  <PresentationFormat>Широкоэкранный</PresentationFormat>
  <Paragraphs>114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Wingdings</vt:lpstr>
      <vt:lpstr>Тема Office</vt:lpstr>
      <vt:lpstr>Почему? Стоит ли? Где?</vt:lpstr>
      <vt:lpstr>Самые первые вопросы</vt:lpstr>
      <vt:lpstr>Почему «реклама» и «связи с общественностью» - это одно направление подготовки, ведь пиар и реклама – это разные вещи? </vt:lpstr>
      <vt:lpstr>Мы живем в новом мире</vt:lpstr>
      <vt:lpstr>Новые тенденции в  профессии </vt:lpstr>
      <vt:lpstr>ПОЧЕМУ РУДН?  ЭТО БРЕНД, «ТОПОВЫЙ» ВУЗ</vt:lpstr>
      <vt:lpstr>Почему ИМЭБ? Формально </vt:lpstr>
      <vt:lpstr>Почему ИМЭБ? Фактически</vt:lpstr>
      <vt:lpstr>Бюджет и контракт</vt:lpstr>
      <vt:lpstr>Что в этом году?</vt:lpstr>
      <vt:lpstr>Есть ли перспективы заняться креативом? </vt:lpstr>
      <vt:lpstr>Куда и на какие должности меня возьмут на работу? </vt:lpstr>
      <vt:lpstr>За 4 года бакалавриата каждому студенту придется:</vt:lpstr>
      <vt:lpstr>Практика за годы учебы</vt:lpstr>
      <vt:lpstr>Кафедра рекламы и бизнес-коммуникаций ИМЭБ РУДН</vt:lpstr>
      <vt:lpstr>Успехов в начале профессионального пути!</vt:lpstr>
      <vt:lpstr>Письмо в будущее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Дисциплины по выбору</dc:title>
  <dc:creator>Дадашева Александра Викторовна</dc:creator>
  <cp:lastModifiedBy>Iren Aleshina</cp:lastModifiedBy>
  <cp:revision>41</cp:revision>
  <dcterms:created xsi:type="dcterms:W3CDTF">2019-12-18T09:43:25Z</dcterms:created>
  <dcterms:modified xsi:type="dcterms:W3CDTF">2020-07-26T18:26:25Z</dcterms:modified>
</cp:coreProperties>
</file>