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78" r:id="rId3"/>
    <p:sldId id="266" r:id="rId4"/>
    <p:sldId id="279" r:id="rId5"/>
    <p:sldId id="280" r:id="rId6"/>
    <p:sldId id="283" r:id="rId7"/>
    <p:sldId id="285" r:id="rId8"/>
    <p:sldId id="284" r:id="rId9"/>
    <p:sldId id="286" r:id="rId10"/>
    <p:sldId id="287" r:id="rId11"/>
    <p:sldId id="312" r:id="rId12"/>
    <p:sldId id="305" r:id="rId13"/>
    <p:sldId id="316" r:id="rId14"/>
    <p:sldId id="318" r:id="rId15"/>
    <p:sldId id="320" r:id="rId16"/>
    <p:sldId id="306" r:id="rId17"/>
    <p:sldId id="300" r:id="rId18"/>
    <p:sldId id="317" r:id="rId19"/>
    <p:sldId id="319" r:id="rId20"/>
    <p:sldId id="296" r:id="rId21"/>
    <p:sldId id="301" r:id="rId22"/>
    <p:sldId id="308" r:id="rId23"/>
    <p:sldId id="321" r:id="rId24"/>
    <p:sldId id="293" r:id="rId25"/>
    <p:sldId id="309" r:id="rId26"/>
    <p:sldId id="310" r:id="rId27"/>
    <p:sldId id="315" r:id="rId28"/>
    <p:sldId id="313" r:id="rId29"/>
    <p:sldId id="311" r:id="rId30"/>
    <p:sldId id="314" r:id="rId31"/>
    <p:sldId id="277" r:id="rId32"/>
    <p:sldId id="276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2251E02-EF72-445D-A2C5-E8673876BFFD}">
          <p14:sldIdLst>
            <p14:sldId id="256"/>
            <p14:sldId id="278"/>
            <p14:sldId id="266"/>
            <p14:sldId id="279"/>
            <p14:sldId id="280"/>
            <p14:sldId id="283"/>
            <p14:sldId id="285"/>
            <p14:sldId id="284"/>
            <p14:sldId id="286"/>
            <p14:sldId id="287"/>
            <p14:sldId id="312"/>
            <p14:sldId id="305"/>
            <p14:sldId id="316"/>
            <p14:sldId id="318"/>
            <p14:sldId id="320"/>
            <p14:sldId id="306"/>
            <p14:sldId id="300"/>
            <p14:sldId id="317"/>
            <p14:sldId id="319"/>
            <p14:sldId id="296"/>
            <p14:sldId id="301"/>
            <p14:sldId id="308"/>
            <p14:sldId id="321"/>
            <p14:sldId id="293"/>
            <p14:sldId id="309"/>
            <p14:sldId id="310"/>
            <p14:sldId id="315"/>
            <p14:sldId id="313"/>
            <p14:sldId id="311"/>
            <p14:sldId id="314"/>
            <p14:sldId id="277"/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465F"/>
    <a:srgbClr val="990033"/>
    <a:srgbClr val="994747"/>
    <a:srgbClr val="0033CC"/>
    <a:srgbClr val="FF0000"/>
    <a:srgbClr val="660066"/>
    <a:srgbClr val="FF9900"/>
    <a:srgbClr val="9900C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06720B4-18D7-41BA-AEEB-1C6019C18E6C}" type="datetimeFigureOut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18BA780-5206-4BBF-AD2E-ADB581DC78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9476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26331C-3623-4EA6-AC40-446A89A94E06}" type="slidenum">
              <a:rPr lang="ru-RU" smtClean="0"/>
              <a:pPr/>
              <a:t>17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424731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26331C-3623-4EA6-AC40-446A89A94E06}" type="slidenum">
              <a:rPr lang="ru-RU" smtClean="0"/>
              <a:pPr/>
              <a:t>18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887780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26331C-3623-4EA6-AC40-446A89A94E06}" type="slidenum">
              <a:rPr lang="ru-RU" smtClean="0"/>
              <a:pPr/>
              <a:t>19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531249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26331C-3623-4EA6-AC40-446A89A94E06}" type="slidenum">
              <a:rPr lang="ru-RU" smtClean="0"/>
              <a:pPr/>
              <a:t>20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882949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26331C-3623-4EA6-AC40-446A89A94E06}" type="slidenum">
              <a:rPr lang="ru-RU" smtClean="0"/>
              <a:pPr/>
              <a:t>21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307567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20C4AD7-757A-41B9-94BD-9CF41EBF4FC7}" type="slidenum">
              <a:rPr lang="ru-RU" smtClean="0"/>
              <a:pPr/>
              <a:t>24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623929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42B94-476C-4FC3-AA50-BC86922A4D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14601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42B94-476C-4FC3-AA50-BC86922A4D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06307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45238" y="908050"/>
            <a:ext cx="2054225" cy="5289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908050"/>
            <a:ext cx="6013450" cy="5289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42B94-476C-4FC3-AA50-BC86922A4D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039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908050"/>
            <a:ext cx="8208962" cy="86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850" y="1916113"/>
            <a:ext cx="3960813" cy="2063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23850" y="4132263"/>
            <a:ext cx="3960813" cy="2065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437063" y="1916113"/>
            <a:ext cx="3962400" cy="4281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42B94-476C-4FC3-AA50-BC86922A4D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52363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908050"/>
            <a:ext cx="8208962" cy="86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916113"/>
            <a:ext cx="3960813" cy="4281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37063" y="1916113"/>
            <a:ext cx="3962400" cy="2063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37063" y="4132263"/>
            <a:ext cx="3962400" cy="2065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42B94-476C-4FC3-AA50-BC86922A4D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58779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908050"/>
            <a:ext cx="8208962" cy="86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916113"/>
            <a:ext cx="3960813" cy="4281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37063" y="1916113"/>
            <a:ext cx="3962400" cy="4281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42B94-476C-4FC3-AA50-BC86922A4D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53585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42B94-476C-4FC3-AA50-BC86922A4D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18497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42B94-476C-4FC3-AA50-BC86922A4D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7179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916113"/>
            <a:ext cx="3960813" cy="4281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37063" y="1916113"/>
            <a:ext cx="3962400" cy="4281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42B94-476C-4FC3-AA50-BC86922A4D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65434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42B94-476C-4FC3-AA50-BC86922A4D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82980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42B94-476C-4FC3-AA50-BC86922A4D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78377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42B94-476C-4FC3-AA50-BC86922A4D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60617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42B94-476C-4FC3-AA50-BC86922A4D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39850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42B94-476C-4FC3-AA50-BC86922A4D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92194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908050"/>
            <a:ext cx="82089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916113"/>
            <a:ext cx="8075613" cy="42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5742B94-476C-4FC3-AA50-BC86922A4D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90033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90033"/>
          </a:solidFill>
          <a:effectLst>
            <a:outerShdw blurRad="38100" dist="38100" dir="2700000" algn="tl">
              <a:srgbClr val="C0C0C0"/>
            </a:outerShdw>
          </a:effectLst>
          <a:latin typeface="Monotype Corsiva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90033"/>
          </a:solidFill>
          <a:effectLst>
            <a:outerShdw blurRad="38100" dist="38100" dir="2700000" algn="tl">
              <a:srgbClr val="C0C0C0"/>
            </a:outerShdw>
          </a:effectLst>
          <a:latin typeface="Monotype Corsiva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90033"/>
          </a:solidFill>
          <a:effectLst>
            <a:outerShdw blurRad="38100" dist="38100" dir="2700000" algn="tl">
              <a:srgbClr val="C0C0C0"/>
            </a:outerShdw>
          </a:effectLst>
          <a:latin typeface="Monotype Corsiva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90033"/>
          </a:solidFill>
          <a:effectLst>
            <a:outerShdw blurRad="38100" dist="38100" dir="2700000" algn="tl">
              <a:srgbClr val="C0C0C0"/>
            </a:outerShdw>
          </a:effectLst>
          <a:latin typeface="Monotype Corsiva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990033"/>
          </a:solidFill>
          <a:effectLst>
            <a:outerShdw blurRad="38100" dist="38100" dir="2700000" algn="tl">
              <a:srgbClr val="C0C0C0"/>
            </a:outerShdw>
          </a:effectLst>
          <a:latin typeface="Monotype Corsiva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990033"/>
          </a:solidFill>
          <a:effectLst>
            <a:outerShdw blurRad="38100" dist="38100" dir="2700000" algn="tl">
              <a:srgbClr val="C0C0C0"/>
            </a:outerShdw>
          </a:effectLst>
          <a:latin typeface="Monotype Corsiva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990033"/>
          </a:solidFill>
          <a:effectLst>
            <a:outerShdw blurRad="38100" dist="38100" dir="2700000" algn="tl">
              <a:srgbClr val="C0C0C0"/>
            </a:outerShdw>
          </a:effectLst>
          <a:latin typeface="Monotype Corsiva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990033"/>
          </a:solidFill>
          <a:effectLst>
            <a:outerShdw blurRad="38100" dist="38100" dir="2700000" algn="tl">
              <a:srgbClr val="C0C0C0"/>
            </a:outerShdw>
          </a:effectLst>
          <a:latin typeface="Monotype Corsiva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11"/>
          <p:cNvSpPr>
            <a:spLocks noGrp="1" noChangeArrowheads="1"/>
          </p:cNvSpPr>
          <p:nvPr>
            <p:ph idx="1"/>
          </p:nvPr>
        </p:nvSpPr>
        <p:spPr>
          <a:xfrm>
            <a:off x="323850" y="1052737"/>
            <a:ext cx="8496622" cy="5144864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ru-RU" sz="2400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400" dirty="0" smtClean="0">
                <a:solidFill>
                  <a:srgbClr val="92465F"/>
                </a:solidFill>
              </a:rPr>
              <a:t>    </a:t>
            </a:r>
            <a:r>
              <a:rPr lang="ru-RU" b="1" dirty="0">
                <a:solidFill>
                  <a:srgbClr val="9246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Направление «Реклама и связи с общественностью</a:t>
            </a:r>
            <a:r>
              <a:rPr lang="ru-RU" b="1" dirty="0" smtClean="0">
                <a:solidFill>
                  <a:srgbClr val="9246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»</a:t>
            </a:r>
            <a:endParaRPr lang="en-US" b="1" dirty="0" smtClean="0">
              <a:solidFill>
                <a:srgbClr val="92465F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+mj-cs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b="1" dirty="0">
              <a:solidFill>
                <a:srgbClr val="A60202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+mj-cs"/>
            </a:endParaRP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специализация 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«Рекламный менеджмент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»</a:t>
            </a:r>
            <a:endParaRPr lang="en-US" dirty="0" smtClean="0">
              <a:solidFill>
                <a:schemeClr val="tx2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+mj-cs"/>
            </a:endParaRP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ru-RU" dirty="0">
              <a:solidFill>
                <a:schemeClr val="tx2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+mj-cs"/>
            </a:endParaRP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специализация «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Управление связями с общественностью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»</a:t>
            </a:r>
            <a:endParaRPr lang="en-US" dirty="0" smtClean="0">
              <a:solidFill>
                <a:schemeClr val="tx2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+mj-cs"/>
            </a:endParaRP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ru-RU" dirty="0">
              <a:solidFill>
                <a:schemeClr val="tx2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+mj-cs"/>
            </a:endParaRP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Специализация «Управление 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связями с общественностью программа двойных дипломов совместно с Рижской Международной высшей школой экономики и управления (RISEBA)»</a:t>
            </a:r>
          </a:p>
        </p:txBody>
      </p:sp>
      <p:sp>
        <p:nvSpPr>
          <p:cNvPr id="2053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7532A2-6ADC-4792-81F7-DBA412C67831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838" y="2780928"/>
            <a:ext cx="8208962" cy="8636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92465F"/>
                </a:solidFill>
                <a:latin typeface="+mn-lt"/>
              </a:rPr>
              <a:t>Преподаватели</a:t>
            </a:r>
            <a:endParaRPr lang="ru-RU" dirty="0">
              <a:solidFill>
                <a:srgbClr val="92465F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42B94-476C-4FC3-AA50-BC86922A4D6D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634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26" y="4393368"/>
            <a:ext cx="2118604" cy="22512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007737"/>
            <a:ext cx="8208962" cy="863600"/>
          </a:xfrm>
        </p:spPr>
        <p:txBody>
          <a:bodyPr/>
          <a:lstStyle/>
          <a:p>
            <a:r>
              <a:rPr lang="ru-RU" sz="3200" dirty="0" smtClean="0">
                <a:solidFill>
                  <a:srgbClr val="92465F"/>
                </a:solidFill>
                <a:latin typeface="+mn-lt"/>
              </a:rPr>
              <a:t>Преподаватели ИМЭБ, работающие на программах магистратуры</a:t>
            </a:r>
            <a:endParaRPr lang="ru-RU" sz="3200" dirty="0">
              <a:solidFill>
                <a:srgbClr val="92465F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42B94-476C-4FC3-AA50-BC86922A4D6D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7582" y="4413490"/>
            <a:ext cx="1565365" cy="234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7760" y="4393368"/>
            <a:ext cx="1704723" cy="234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0104" y="4381475"/>
            <a:ext cx="1560000" cy="2340000"/>
          </a:xfrm>
          <a:prstGeom prst="rect">
            <a:avLst/>
          </a:prstGeom>
        </p:spPr>
      </p:pic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182" y="2013872"/>
            <a:ext cx="1517635" cy="2276454"/>
          </a:xfr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352" y="2018392"/>
            <a:ext cx="1516752" cy="227512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514" y="1995722"/>
            <a:ext cx="1529888" cy="229460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35" y="2018392"/>
            <a:ext cx="1549047" cy="232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2465F"/>
                </a:solidFill>
                <a:latin typeface="+mn-lt"/>
              </a:rPr>
              <a:t>Анисимова Инна</a:t>
            </a:r>
            <a:r>
              <a:rPr lang="en-US" dirty="0" smtClean="0">
                <a:solidFill>
                  <a:srgbClr val="92465F"/>
                </a:solidFill>
                <a:latin typeface="+mn-lt"/>
              </a:rPr>
              <a:t> </a:t>
            </a:r>
            <a:r>
              <a:rPr lang="ru-RU" dirty="0">
                <a:solidFill>
                  <a:srgbClr val="92465F"/>
                </a:solidFill>
                <a:latin typeface="+mn-lt"/>
              </a:rPr>
              <a:t>Владиславовна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3568" y="1751451"/>
            <a:ext cx="4608190" cy="4629877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1800" b="1" dirty="0">
                <a:latin typeface="Arial" charset="0"/>
              </a:rPr>
              <a:t>Место работы и должность в настоящее время: </a:t>
            </a:r>
            <a:r>
              <a:rPr lang="ru-RU" sz="1800" dirty="0">
                <a:latin typeface="Arial" charset="0"/>
              </a:rPr>
              <a:t>основатель и </a:t>
            </a:r>
            <a:r>
              <a:rPr lang="ru-RU" sz="1800" dirty="0" smtClean="0">
                <a:latin typeface="Arial" charset="0"/>
              </a:rPr>
              <a:t>генеральный </a:t>
            </a:r>
            <a:r>
              <a:rPr lang="ru-RU" sz="1800" dirty="0">
                <a:latin typeface="Arial" charset="0"/>
              </a:rPr>
              <a:t>директор </a:t>
            </a:r>
            <a:r>
              <a:rPr lang="ru-RU" sz="1800" dirty="0" smtClean="0">
                <a:latin typeface="Arial" charset="0"/>
              </a:rPr>
              <a:t>агентства </a:t>
            </a:r>
            <a:r>
              <a:rPr lang="en-US" sz="1800" dirty="0">
                <a:latin typeface="Arial" charset="0"/>
              </a:rPr>
              <a:t>PR Partner</a:t>
            </a:r>
            <a:endParaRPr lang="ru-RU" sz="1800" dirty="0">
              <a:latin typeface="Arial" charset="0"/>
            </a:endParaRPr>
          </a:p>
          <a:p>
            <a:pPr algn="just">
              <a:buNone/>
              <a:defRPr/>
            </a:pPr>
            <a:endParaRPr lang="ru-RU" sz="1800" b="1" dirty="0" smtClean="0">
              <a:latin typeface="Arial" charset="0"/>
            </a:endParaRPr>
          </a:p>
          <a:p>
            <a:pPr algn="just">
              <a:buNone/>
              <a:defRPr/>
            </a:pPr>
            <a:r>
              <a:rPr lang="ru-RU" sz="1800" b="1" dirty="0" smtClean="0">
                <a:latin typeface="Arial" charset="0"/>
              </a:rPr>
              <a:t>Опыт </a:t>
            </a:r>
            <a:r>
              <a:rPr lang="ru-RU" sz="1800" b="1" dirty="0">
                <a:latin typeface="Arial" charset="0"/>
              </a:rPr>
              <a:t>работы и достижения</a:t>
            </a:r>
            <a:r>
              <a:rPr lang="ru-RU" sz="1800" b="1" dirty="0" smtClean="0">
                <a:latin typeface="Arial" charset="0"/>
              </a:rPr>
              <a:t>:</a:t>
            </a:r>
          </a:p>
          <a:p>
            <a:pPr algn="just">
              <a:buNone/>
              <a:defRPr/>
            </a:pPr>
            <a:r>
              <a:rPr lang="ru-RU" sz="1800" dirty="0">
                <a:latin typeface="Arial" charset="0"/>
              </a:rPr>
              <a:t>работает в сфере PR с 1999 года. </a:t>
            </a:r>
            <a:r>
              <a:rPr lang="ru-RU" sz="1800" dirty="0" smtClean="0">
                <a:latin typeface="Arial" charset="0"/>
              </a:rPr>
              <a:t>PR </a:t>
            </a:r>
            <a:r>
              <a:rPr lang="ru-RU" sz="1800" dirty="0" err="1" smtClean="0">
                <a:latin typeface="Arial" charset="0"/>
              </a:rPr>
              <a:t>Partner</a:t>
            </a:r>
            <a:r>
              <a:rPr lang="ru-RU" sz="1800" dirty="0" smtClean="0">
                <a:latin typeface="Arial" charset="0"/>
              </a:rPr>
              <a:t> </a:t>
            </a:r>
            <a:r>
              <a:rPr lang="ru-RU" sz="1800" dirty="0">
                <a:latin typeface="Arial" charset="0"/>
              </a:rPr>
              <a:t>реализует кампании </a:t>
            </a:r>
            <a:r>
              <a:rPr lang="ru-RU" sz="1800" dirty="0" smtClean="0">
                <a:latin typeface="Arial" charset="0"/>
              </a:rPr>
              <a:t>для </a:t>
            </a:r>
            <a:r>
              <a:rPr lang="ru-RU" sz="1800" dirty="0" err="1">
                <a:latin typeface="Arial" charset="0"/>
              </a:rPr>
              <a:t>Chupa</a:t>
            </a:r>
            <a:r>
              <a:rPr lang="ru-RU" sz="1800" dirty="0">
                <a:latin typeface="Arial" charset="0"/>
              </a:rPr>
              <a:t> </a:t>
            </a:r>
            <a:r>
              <a:rPr lang="ru-RU" sz="1800" dirty="0" err="1">
                <a:latin typeface="Arial" charset="0"/>
              </a:rPr>
              <a:t>Chups</a:t>
            </a:r>
            <a:r>
              <a:rPr lang="ru-RU" sz="1800" dirty="0">
                <a:latin typeface="Arial" charset="0"/>
              </a:rPr>
              <a:t>, </a:t>
            </a:r>
            <a:r>
              <a:rPr lang="ru-RU" sz="1800" dirty="0" err="1">
                <a:latin typeface="Arial" charset="0"/>
              </a:rPr>
              <a:t>Jack</a:t>
            </a:r>
            <a:r>
              <a:rPr lang="ru-RU" sz="1800" dirty="0">
                <a:latin typeface="Arial" charset="0"/>
              </a:rPr>
              <a:t> </a:t>
            </a:r>
            <a:r>
              <a:rPr lang="ru-RU" sz="1800" dirty="0" err="1">
                <a:latin typeface="Arial" charset="0"/>
              </a:rPr>
              <a:t>Daniel’s</a:t>
            </a:r>
            <a:r>
              <a:rPr lang="ru-RU" sz="1800" dirty="0">
                <a:latin typeface="Arial" charset="0"/>
              </a:rPr>
              <a:t>, T-</a:t>
            </a:r>
            <a:r>
              <a:rPr lang="ru-RU" sz="1800" dirty="0" err="1">
                <a:latin typeface="Arial" charset="0"/>
              </a:rPr>
              <a:t>Systems</a:t>
            </a:r>
            <a:r>
              <a:rPr lang="ru-RU" sz="1800" dirty="0">
                <a:latin typeface="Arial" charset="0"/>
              </a:rPr>
              <a:t>, </a:t>
            </a:r>
            <a:r>
              <a:rPr lang="ru-RU" sz="1800" dirty="0" err="1">
                <a:latin typeface="Arial" charset="0"/>
              </a:rPr>
              <a:t>Winx</a:t>
            </a:r>
            <a:r>
              <a:rPr lang="ru-RU" sz="1800" dirty="0">
                <a:latin typeface="Arial" charset="0"/>
              </a:rPr>
              <a:t>, KARCHER, </a:t>
            </a:r>
            <a:r>
              <a:rPr lang="ru-RU" sz="1800" dirty="0" err="1">
                <a:latin typeface="Arial" charset="0"/>
              </a:rPr>
              <a:t>Tork</a:t>
            </a:r>
            <a:r>
              <a:rPr lang="ru-RU" sz="1800" dirty="0">
                <a:latin typeface="Arial" charset="0"/>
              </a:rPr>
              <a:t>, </a:t>
            </a:r>
            <a:r>
              <a:rPr lang="ru-RU" sz="1800" dirty="0" err="1">
                <a:latin typeface="Arial" charset="0"/>
              </a:rPr>
              <a:t>Procter&amp;Gamble</a:t>
            </a:r>
            <a:r>
              <a:rPr lang="ru-RU" sz="1800" dirty="0">
                <a:latin typeface="Arial" charset="0"/>
              </a:rPr>
              <a:t>, «КРОК</a:t>
            </a:r>
            <a:r>
              <a:rPr lang="ru-RU" sz="1800" dirty="0" smtClean="0">
                <a:latin typeface="Arial" charset="0"/>
              </a:rPr>
              <a:t>».</a:t>
            </a:r>
            <a:endParaRPr lang="ru-RU" sz="1800" dirty="0">
              <a:latin typeface="Arial" charset="0"/>
            </a:endParaRPr>
          </a:p>
          <a:p>
            <a:pPr algn="just">
              <a:buNone/>
              <a:defRPr/>
            </a:pPr>
            <a:r>
              <a:rPr lang="ru-RU" sz="1800" dirty="0" smtClean="0">
                <a:latin typeface="Arial" charset="0"/>
              </a:rPr>
              <a:t>В конкурсе </a:t>
            </a:r>
            <a:r>
              <a:rPr lang="ru-RU" sz="1800" dirty="0">
                <a:latin typeface="Arial" charset="0"/>
              </a:rPr>
              <a:t>«Деловые женщины 2014» </a:t>
            </a:r>
            <a:r>
              <a:rPr lang="ru-RU" sz="1800" dirty="0" smtClean="0">
                <a:latin typeface="Arial" charset="0"/>
              </a:rPr>
              <a:t>получила номинацию «Безупречная </a:t>
            </a:r>
            <a:r>
              <a:rPr lang="ru-RU" sz="1800" dirty="0">
                <a:latin typeface="Arial" charset="0"/>
              </a:rPr>
              <a:t>репутация</a:t>
            </a:r>
            <a:r>
              <a:rPr lang="ru-RU" sz="1800" dirty="0" smtClean="0">
                <a:latin typeface="Arial" charset="0"/>
              </a:rPr>
              <a:t>». </a:t>
            </a:r>
          </a:p>
          <a:p>
            <a:pPr algn="just">
              <a:buNone/>
              <a:defRPr/>
            </a:pPr>
            <a:r>
              <a:rPr lang="ru-RU" sz="1800" b="1" dirty="0" smtClean="0">
                <a:latin typeface="Arial" charset="0"/>
              </a:rPr>
              <a:t>Дисциплина</a:t>
            </a:r>
            <a:r>
              <a:rPr lang="ru-RU" sz="1800" b="1" dirty="0">
                <a:latin typeface="Arial" charset="0"/>
              </a:rPr>
              <a:t>:</a:t>
            </a:r>
            <a:r>
              <a:rPr lang="ru-RU" sz="1800" dirty="0"/>
              <a:t> </a:t>
            </a:r>
            <a:r>
              <a:rPr lang="ru-RU" sz="1800" dirty="0" smtClean="0"/>
              <a:t>Международный </a:t>
            </a:r>
            <a:r>
              <a:rPr lang="en-US" sz="1800" dirty="0" smtClean="0"/>
              <a:t>PR</a:t>
            </a:r>
            <a:endParaRPr lang="ru-RU" sz="1800" dirty="0">
              <a:latin typeface="Arial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42B94-476C-4FC3-AA50-BC86922A4D6D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916832"/>
            <a:ext cx="2846185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332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92465F"/>
                </a:solidFill>
                <a:latin typeface="+mn-lt"/>
              </a:rPr>
              <a:t>Брегадзе</a:t>
            </a:r>
            <a:r>
              <a:rPr lang="ru-RU" dirty="0" smtClean="0">
                <a:solidFill>
                  <a:srgbClr val="92465F"/>
                </a:solidFill>
                <a:latin typeface="+mn-lt"/>
              </a:rPr>
              <a:t> Ксения Владимировна</a:t>
            </a:r>
            <a:endParaRPr lang="ru-RU" dirty="0">
              <a:solidFill>
                <a:srgbClr val="92465F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67544" y="1909962"/>
            <a:ext cx="4608190" cy="4281487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1800" b="1" dirty="0">
                <a:latin typeface="Arial" charset="0"/>
              </a:rPr>
              <a:t>Место работы и должность в настоящее время: </a:t>
            </a:r>
            <a:r>
              <a:rPr lang="ru-RU" sz="1800" dirty="0">
                <a:latin typeface="Arial" charset="0"/>
              </a:rPr>
              <a:t>Начальник пресс-службы </a:t>
            </a:r>
            <a:r>
              <a:rPr lang="ru-RU" sz="1800" dirty="0" smtClean="0">
                <a:latin typeface="Arial" charset="0"/>
              </a:rPr>
              <a:t>Управления </a:t>
            </a:r>
            <a:r>
              <a:rPr lang="ru-RU" sz="1800" dirty="0">
                <a:latin typeface="Arial" charset="0"/>
              </a:rPr>
              <a:t>по связям с </a:t>
            </a:r>
            <a:r>
              <a:rPr lang="ru-RU" sz="1800" dirty="0" smtClean="0">
                <a:latin typeface="Arial" charset="0"/>
              </a:rPr>
              <a:t>общественностью ВШЭ</a:t>
            </a:r>
          </a:p>
          <a:p>
            <a:pPr algn="just">
              <a:buNone/>
              <a:defRPr/>
            </a:pPr>
            <a:r>
              <a:rPr lang="ru-RU" sz="1800" b="1" dirty="0" smtClean="0">
                <a:latin typeface="Arial" charset="0"/>
              </a:rPr>
              <a:t>Опыт </a:t>
            </a:r>
            <a:r>
              <a:rPr lang="ru-RU" sz="1800" b="1" dirty="0">
                <a:latin typeface="Arial" charset="0"/>
              </a:rPr>
              <a:t>работы и достижения</a:t>
            </a:r>
            <a:r>
              <a:rPr lang="ru-RU" sz="1800" b="1" dirty="0" smtClean="0">
                <a:latin typeface="Arial" charset="0"/>
              </a:rPr>
              <a:t>:</a:t>
            </a:r>
          </a:p>
          <a:p>
            <a:pPr algn="just">
              <a:buNone/>
              <a:defRPr/>
            </a:pPr>
            <a:r>
              <a:rPr lang="ru-RU" sz="1800" dirty="0">
                <a:latin typeface="Arial" charset="0"/>
              </a:rPr>
              <a:t>Начальник отдела по связям с общественностью Проекта 5-100</a:t>
            </a:r>
          </a:p>
          <a:p>
            <a:pPr algn="just">
              <a:buNone/>
              <a:defRPr/>
            </a:pPr>
            <a:r>
              <a:rPr lang="ru-RU" sz="1800" dirty="0" smtClean="0">
                <a:latin typeface="Arial" charset="0"/>
              </a:rPr>
              <a:t>Специалист </a:t>
            </a:r>
            <a:r>
              <a:rPr lang="ru-RU" sz="1800" dirty="0">
                <a:latin typeface="Arial" charset="0"/>
              </a:rPr>
              <a:t>службы внешних коммуникаций Телеканала "</a:t>
            </a:r>
            <a:r>
              <a:rPr lang="ru-RU" sz="1800" dirty="0" err="1">
                <a:latin typeface="Arial" charset="0"/>
              </a:rPr>
              <a:t>Russia</a:t>
            </a:r>
            <a:r>
              <a:rPr lang="ru-RU" sz="1800" dirty="0">
                <a:latin typeface="Arial" charset="0"/>
              </a:rPr>
              <a:t> </a:t>
            </a:r>
            <a:r>
              <a:rPr lang="ru-RU" sz="1800" dirty="0" err="1">
                <a:latin typeface="Arial" charset="0"/>
              </a:rPr>
              <a:t>Today</a:t>
            </a:r>
            <a:r>
              <a:rPr lang="ru-RU" sz="1800" dirty="0">
                <a:latin typeface="Arial" charset="0"/>
              </a:rPr>
              <a:t>", Координатор по маркетингу газеты "Ведомости"</a:t>
            </a:r>
            <a:endParaRPr lang="ru-RU" sz="1800" b="1" dirty="0">
              <a:latin typeface="Arial" charset="0"/>
            </a:endParaRPr>
          </a:p>
          <a:p>
            <a:pPr algn="just">
              <a:buNone/>
              <a:defRPr/>
            </a:pPr>
            <a:endParaRPr lang="ru-RU" sz="1800" b="1" dirty="0" smtClean="0">
              <a:latin typeface="Arial" charset="0"/>
            </a:endParaRPr>
          </a:p>
          <a:p>
            <a:pPr algn="just">
              <a:buNone/>
              <a:defRPr/>
            </a:pPr>
            <a:r>
              <a:rPr lang="ru-RU" sz="1800" b="1" dirty="0" smtClean="0">
                <a:latin typeface="Arial" charset="0"/>
              </a:rPr>
              <a:t>Дисциплина</a:t>
            </a:r>
            <a:r>
              <a:rPr lang="ru-RU" sz="1800" b="1" dirty="0">
                <a:latin typeface="Arial" charset="0"/>
              </a:rPr>
              <a:t>:</a:t>
            </a:r>
            <a:r>
              <a:rPr lang="ru-RU" sz="1800" dirty="0"/>
              <a:t> </a:t>
            </a:r>
            <a:r>
              <a:rPr lang="ru-RU" sz="1800" dirty="0" err="1" smtClean="0"/>
              <a:t>Медиарилейшнз</a:t>
            </a:r>
            <a:endParaRPr lang="ru-RU" sz="1800" dirty="0">
              <a:latin typeface="Arial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42B94-476C-4FC3-AA50-BC86922A4D6D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07734" y="2060848"/>
            <a:ext cx="2908226" cy="362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784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2465F"/>
                </a:solidFill>
                <a:latin typeface="+mn-lt"/>
              </a:rPr>
              <a:t>Васильев Николай Александрович</a:t>
            </a:r>
            <a:endParaRPr lang="ru-RU" dirty="0">
              <a:solidFill>
                <a:srgbClr val="92465F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51520" y="1909962"/>
            <a:ext cx="4536504" cy="4281487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1600" b="1" dirty="0">
                <a:latin typeface="Arial" charset="0"/>
              </a:rPr>
              <a:t>Место работы и должность в настоящее время</a:t>
            </a:r>
            <a:r>
              <a:rPr lang="ru-RU" sz="1600" b="1" dirty="0" smtClean="0">
                <a:latin typeface="Arial" charset="0"/>
              </a:rPr>
              <a:t>: </a:t>
            </a:r>
            <a:r>
              <a:rPr lang="ru-RU" sz="1600" dirty="0" smtClean="0">
                <a:latin typeface="Arial" charset="0"/>
              </a:rPr>
              <a:t>заместитель </a:t>
            </a:r>
            <a:r>
              <a:rPr lang="ru-RU" sz="1600" dirty="0">
                <a:latin typeface="Arial" charset="0"/>
              </a:rPr>
              <a:t>директора </a:t>
            </a:r>
            <a:r>
              <a:rPr lang="ru-RU" sz="1600" dirty="0" smtClean="0">
                <a:latin typeface="Arial" charset="0"/>
              </a:rPr>
              <a:t>крупнейшего оператора </a:t>
            </a:r>
            <a:r>
              <a:rPr lang="ru-RU" sz="1600" dirty="0">
                <a:latin typeface="Arial" charset="0"/>
              </a:rPr>
              <a:t>цифрового телевидения </a:t>
            </a:r>
            <a:r>
              <a:rPr lang="ru-RU" sz="1600" dirty="0" smtClean="0">
                <a:latin typeface="Arial" charset="0"/>
              </a:rPr>
              <a:t>России «</a:t>
            </a:r>
            <a:r>
              <a:rPr lang="ru-RU" sz="1600" dirty="0" err="1" smtClean="0">
                <a:latin typeface="Arial" charset="0"/>
              </a:rPr>
              <a:t>Триколор</a:t>
            </a:r>
            <a:r>
              <a:rPr lang="ru-RU" sz="1600" dirty="0" smtClean="0">
                <a:latin typeface="Arial" charset="0"/>
              </a:rPr>
              <a:t> ТВ»</a:t>
            </a:r>
          </a:p>
          <a:p>
            <a:pPr algn="just">
              <a:buNone/>
              <a:defRPr/>
            </a:pPr>
            <a:r>
              <a:rPr lang="ru-RU" sz="1600" b="1" dirty="0" smtClean="0">
                <a:latin typeface="Arial" charset="0"/>
              </a:rPr>
              <a:t>Опыт </a:t>
            </a:r>
            <a:r>
              <a:rPr lang="ru-RU" sz="1600" b="1" dirty="0">
                <a:latin typeface="Arial" charset="0"/>
              </a:rPr>
              <a:t>работы и достижения</a:t>
            </a:r>
            <a:r>
              <a:rPr lang="ru-RU" sz="1600" b="1" dirty="0" smtClean="0">
                <a:latin typeface="Arial" charset="0"/>
              </a:rPr>
              <a:t>:</a:t>
            </a:r>
          </a:p>
          <a:p>
            <a:pPr algn="just">
              <a:buNone/>
              <a:defRPr/>
            </a:pPr>
            <a:r>
              <a:rPr lang="ru-RU" sz="1600" dirty="0" smtClean="0">
                <a:latin typeface="Arial" charset="0"/>
              </a:rPr>
              <a:t>Работал директором </a:t>
            </a:r>
            <a:r>
              <a:rPr lang="ru-RU" sz="1600" dirty="0">
                <a:latin typeface="Arial" charset="0"/>
              </a:rPr>
              <a:t>по рекламе, затем </a:t>
            </a:r>
            <a:r>
              <a:rPr lang="ru-RU" sz="1600" dirty="0" smtClean="0">
                <a:latin typeface="Arial" charset="0"/>
              </a:rPr>
              <a:t>заместителем </a:t>
            </a:r>
            <a:r>
              <a:rPr lang="ru-RU" sz="1600" dirty="0">
                <a:latin typeface="Arial" charset="0"/>
              </a:rPr>
              <a:t>коммерческого директора телекомпании </a:t>
            </a:r>
            <a:r>
              <a:rPr lang="ru-RU" sz="1600" dirty="0" smtClean="0">
                <a:latin typeface="Arial" charset="0"/>
              </a:rPr>
              <a:t>НТВ, начальником </a:t>
            </a:r>
            <a:r>
              <a:rPr lang="ru-RU" sz="1600" dirty="0">
                <a:latin typeface="Arial" charset="0"/>
              </a:rPr>
              <a:t>отдела маркетинга ОАО «</a:t>
            </a:r>
            <a:r>
              <a:rPr lang="ru-RU" sz="1600" dirty="0" smtClean="0">
                <a:latin typeface="Arial" charset="0"/>
              </a:rPr>
              <a:t>Газпром-Медиа», заместителем </a:t>
            </a:r>
            <a:r>
              <a:rPr lang="ru-RU" sz="1600" dirty="0">
                <a:latin typeface="Arial" charset="0"/>
              </a:rPr>
              <a:t>генерального директора ОАО «Редакция газеты «</a:t>
            </a:r>
            <a:r>
              <a:rPr lang="ru-RU" sz="1600" dirty="0" smtClean="0">
                <a:latin typeface="Arial" charset="0"/>
              </a:rPr>
              <a:t>Известия», генеральным директором </a:t>
            </a:r>
            <a:r>
              <a:rPr lang="ru-RU" sz="1600" dirty="0">
                <a:latin typeface="Arial" charset="0"/>
              </a:rPr>
              <a:t>газеты «Трибуна». </a:t>
            </a:r>
            <a:endParaRPr lang="ru-RU" sz="1600" dirty="0" smtClean="0">
              <a:latin typeface="Arial" charset="0"/>
            </a:endParaRPr>
          </a:p>
          <a:p>
            <a:pPr algn="just">
              <a:buNone/>
              <a:defRPr/>
            </a:pPr>
            <a:endParaRPr lang="ru-RU" sz="1600" dirty="0" smtClean="0">
              <a:latin typeface="Arial" charset="0"/>
            </a:endParaRPr>
          </a:p>
          <a:p>
            <a:pPr algn="just">
              <a:buNone/>
              <a:defRPr/>
            </a:pPr>
            <a:r>
              <a:rPr lang="ru-RU" sz="1600" b="1" dirty="0" smtClean="0">
                <a:latin typeface="Arial" charset="0"/>
              </a:rPr>
              <a:t>Дисциплина</a:t>
            </a:r>
            <a:r>
              <a:rPr lang="ru-RU" sz="1600" b="1" dirty="0">
                <a:latin typeface="Arial" charset="0"/>
              </a:rPr>
              <a:t>:</a:t>
            </a:r>
            <a:r>
              <a:rPr lang="ru-RU" sz="1600" dirty="0"/>
              <a:t> </a:t>
            </a:r>
            <a:r>
              <a:rPr lang="ru-RU" sz="1600" dirty="0" err="1" smtClean="0"/>
              <a:t>Медиаменеджмент</a:t>
            </a:r>
            <a:r>
              <a:rPr lang="ru-RU" sz="1600" dirty="0" smtClean="0"/>
              <a:t> и </a:t>
            </a:r>
            <a:r>
              <a:rPr lang="ru-RU" sz="1600" dirty="0" err="1" smtClean="0"/>
              <a:t>медиамаркетинг</a:t>
            </a:r>
            <a:endParaRPr lang="ru-RU" sz="1600" dirty="0">
              <a:latin typeface="Arial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42B94-476C-4FC3-AA50-BC86922A4D6D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492896"/>
            <a:ext cx="3962400" cy="2640955"/>
          </a:xfrm>
        </p:spPr>
      </p:pic>
    </p:spTree>
    <p:extLst>
      <p:ext uri="{BB962C8B-B14F-4D97-AF65-F5344CB8AC3E}">
        <p14:creationId xmlns:p14="http://schemas.microsoft.com/office/powerpoint/2010/main" val="2223628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2465F"/>
                </a:solidFill>
                <a:latin typeface="+mn-lt"/>
              </a:rPr>
              <a:t>Грибанова Алевтина Викторовна</a:t>
            </a:r>
            <a:endParaRPr lang="ru-RU" dirty="0">
              <a:solidFill>
                <a:srgbClr val="92465F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3568" y="1909962"/>
            <a:ext cx="4104456" cy="4281487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1800" b="1" dirty="0">
                <a:latin typeface="Arial" charset="0"/>
              </a:rPr>
              <a:t>Место работы и должность в настоящее время: </a:t>
            </a:r>
            <a:r>
              <a:rPr lang="ru-RU" sz="1800" dirty="0">
                <a:latin typeface="Arial" charset="0"/>
              </a:rPr>
              <a:t>Менеджер Управления транзакционного бизнеса ПАО Сбербанк</a:t>
            </a:r>
            <a:endParaRPr lang="ru-RU" sz="1800" dirty="0" smtClean="0">
              <a:latin typeface="Arial" charset="0"/>
            </a:endParaRPr>
          </a:p>
          <a:p>
            <a:pPr algn="just">
              <a:buNone/>
              <a:defRPr/>
            </a:pPr>
            <a:endParaRPr lang="ru-RU" sz="1800" b="1" dirty="0">
              <a:latin typeface="Arial" charset="0"/>
            </a:endParaRPr>
          </a:p>
          <a:p>
            <a:pPr algn="just">
              <a:buNone/>
              <a:defRPr/>
            </a:pPr>
            <a:r>
              <a:rPr lang="ru-RU" sz="1800" b="1" dirty="0" smtClean="0">
                <a:latin typeface="Arial" charset="0"/>
              </a:rPr>
              <a:t>Опыт </a:t>
            </a:r>
            <a:r>
              <a:rPr lang="ru-RU" sz="1800" b="1" dirty="0">
                <a:latin typeface="Arial" charset="0"/>
              </a:rPr>
              <a:t>работы и достижения</a:t>
            </a:r>
            <a:r>
              <a:rPr lang="ru-RU" sz="1800" b="1" dirty="0" smtClean="0">
                <a:latin typeface="Arial" charset="0"/>
              </a:rPr>
              <a:t>:</a:t>
            </a:r>
          </a:p>
          <a:p>
            <a:pPr algn="just">
              <a:buNone/>
              <a:defRPr/>
            </a:pPr>
            <a:r>
              <a:rPr lang="ru-RU" sz="1800" dirty="0" smtClean="0">
                <a:latin typeface="Arial" charset="0"/>
              </a:rPr>
              <a:t>Работала преподавателем ИМЭБ РУДН</a:t>
            </a:r>
          </a:p>
          <a:p>
            <a:pPr algn="just">
              <a:buNone/>
              <a:defRPr/>
            </a:pPr>
            <a:endParaRPr lang="ru-RU" sz="1800" dirty="0">
              <a:latin typeface="Arial" charset="0"/>
            </a:endParaRPr>
          </a:p>
          <a:p>
            <a:pPr algn="just">
              <a:buNone/>
              <a:defRPr/>
            </a:pPr>
            <a:endParaRPr lang="ru-RU" sz="1800" dirty="0" smtClean="0">
              <a:latin typeface="Arial" charset="0"/>
            </a:endParaRPr>
          </a:p>
          <a:p>
            <a:pPr algn="just">
              <a:buNone/>
              <a:defRPr/>
            </a:pPr>
            <a:r>
              <a:rPr lang="ru-RU" sz="1800" b="1" dirty="0" smtClean="0">
                <a:latin typeface="Arial" charset="0"/>
              </a:rPr>
              <a:t>Дисциплина</a:t>
            </a:r>
            <a:r>
              <a:rPr lang="ru-RU" sz="1800" b="1" dirty="0">
                <a:latin typeface="Arial" charset="0"/>
              </a:rPr>
              <a:t>:</a:t>
            </a:r>
            <a:r>
              <a:rPr lang="ru-RU" sz="1800" dirty="0"/>
              <a:t> Международные маркетинговые коммуникации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42B94-476C-4FC3-AA50-BC86922A4D6D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1929622"/>
            <a:ext cx="2679772" cy="401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828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92465F"/>
                </a:solidFill>
                <a:latin typeface="+mn-lt"/>
              </a:rPr>
              <a:t>Довжик</a:t>
            </a:r>
            <a:r>
              <a:rPr lang="ru-RU" dirty="0" smtClean="0">
                <a:solidFill>
                  <a:srgbClr val="92465F"/>
                </a:solidFill>
                <a:latin typeface="+mn-lt"/>
              </a:rPr>
              <a:t> Галина Владимировна</a:t>
            </a:r>
            <a:endParaRPr lang="ru-RU" dirty="0">
              <a:solidFill>
                <a:srgbClr val="92465F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51520" y="1771650"/>
            <a:ext cx="4680520" cy="4281487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2000" b="1" dirty="0">
                <a:latin typeface="Arial" charset="0"/>
              </a:rPr>
              <a:t>Ученая степень, звание: </a:t>
            </a:r>
            <a:r>
              <a:rPr lang="ru-RU" sz="2000" dirty="0">
                <a:latin typeface="Arial" charset="0"/>
              </a:rPr>
              <a:t>кандидат </a:t>
            </a:r>
            <a:r>
              <a:rPr lang="ru-RU" sz="2000" dirty="0" smtClean="0">
                <a:latin typeface="Arial" charset="0"/>
              </a:rPr>
              <a:t>психологических </a:t>
            </a:r>
            <a:r>
              <a:rPr lang="ru-RU" sz="2000" dirty="0">
                <a:latin typeface="Arial" charset="0"/>
              </a:rPr>
              <a:t>наук</a:t>
            </a:r>
          </a:p>
          <a:p>
            <a:pPr algn="just">
              <a:buFontTx/>
              <a:buNone/>
            </a:pPr>
            <a:r>
              <a:rPr lang="ru-RU" sz="2000" b="1" dirty="0">
                <a:latin typeface="Arial" charset="0"/>
              </a:rPr>
              <a:t>Место работы и должность в настоящее время</a:t>
            </a:r>
            <a:r>
              <a:rPr lang="ru-RU" sz="2000" b="1" dirty="0" smtClean="0">
                <a:latin typeface="Arial" charset="0"/>
              </a:rPr>
              <a:t>: </a:t>
            </a:r>
            <a:r>
              <a:rPr lang="ru-RU" sz="2000" dirty="0" smtClean="0">
                <a:latin typeface="Arial" charset="0"/>
              </a:rPr>
              <a:t>доцент</a:t>
            </a:r>
            <a:r>
              <a:rPr lang="ru-RU" sz="2000" dirty="0">
                <a:latin typeface="Arial" charset="0"/>
              </a:rPr>
              <a:t>, зам. заведующего кафедрой </a:t>
            </a:r>
            <a:r>
              <a:rPr lang="ru-RU" sz="2000" dirty="0" smtClean="0">
                <a:latin typeface="Arial" charset="0"/>
              </a:rPr>
              <a:t>рекламы </a:t>
            </a:r>
            <a:r>
              <a:rPr lang="ru-RU" sz="2000" dirty="0">
                <a:latin typeface="Arial" charset="0"/>
              </a:rPr>
              <a:t>и связей с общественностью Института маркетинга ГУУ</a:t>
            </a:r>
          </a:p>
          <a:p>
            <a:pPr algn="just">
              <a:buNone/>
              <a:defRPr/>
            </a:pPr>
            <a:r>
              <a:rPr lang="ru-RU" sz="2000" b="1" dirty="0" smtClean="0">
                <a:latin typeface="Arial" charset="0"/>
              </a:rPr>
              <a:t>Опыт </a:t>
            </a:r>
            <a:r>
              <a:rPr lang="ru-RU" sz="2000" b="1" dirty="0">
                <a:latin typeface="Arial" charset="0"/>
              </a:rPr>
              <a:t>работы и достижения: </a:t>
            </a:r>
            <a:r>
              <a:rPr lang="ru-RU" sz="2000" dirty="0">
                <a:latin typeface="Arial" charset="0"/>
              </a:rPr>
              <a:t>эксперт </a:t>
            </a:r>
            <a:r>
              <a:rPr lang="ru-RU" sz="2000" dirty="0" smtClean="0">
                <a:latin typeface="Arial" charset="0"/>
              </a:rPr>
              <a:t>Агентства </a:t>
            </a:r>
            <a:r>
              <a:rPr lang="ru-RU" sz="2000" dirty="0">
                <a:latin typeface="Arial" charset="0"/>
              </a:rPr>
              <a:t>по контролю качества образования и развитию карьеры, эксперт в сфере образования </a:t>
            </a:r>
            <a:r>
              <a:rPr lang="ru-RU" sz="2000" dirty="0" err="1" smtClean="0">
                <a:latin typeface="Arial" charset="0"/>
              </a:rPr>
              <a:t>Рособрнадзора</a:t>
            </a:r>
            <a:endParaRPr lang="ru-RU" sz="2000" dirty="0" smtClean="0">
              <a:latin typeface="Arial" charset="0"/>
            </a:endParaRPr>
          </a:p>
          <a:p>
            <a:pPr algn="just">
              <a:buNone/>
              <a:defRPr/>
            </a:pPr>
            <a:r>
              <a:rPr lang="ru-RU" sz="2000" dirty="0" smtClean="0">
                <a:latin typeface="Arial" charset="0"/>
              </a:rPr>
              <a:t> </a:t>
            </a:r>
            <a:r>
              <a:rPr lang="ru-RU" sz="2000" b="1" dirty="0" smtClean="0">
                <a:latin typeface="Arial" charset="0"/>
              </a:rPr>
              <a:t>Дисциплина</a:t>
            </a:r>
            <a:r>
              <a:rPr lang="ru-RU" sz="2000" b="1" dirty="0">
                <a:latin typeface="Arial" charset="0"/>
              </a:rPr>
              <a:t>:</a:t>
            </a:r>
            <a:r>
              <a:rPr lang="ru-RU" sz="2000" dirty="0"/>
              <a:t> </a:t>
            </a:r>
            <a:r>
              <a:rPr lang="ru-RU" sz="2000" dirty="0" smtClean="0"/>
              <a:t>Психология менеджмента</a:t>
            </a:r>
            <a:endParaRPr lang="ru-RU" sz="2000" dirty="0">
              <a:latin typeface="Arial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42B94-476C-4FC3-AA50-BC86922A4D6D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64088" y="2197719"/>
            <a:ext cx="3429347" cy="342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24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rgbClr val="92465F"/>
                </a:solidFill>
                <a:latin typeface="+mn-lt"/>
              </a:rPr>
              <a:t>Иванов Андрей Викторович</a:t>
            </a:r>
            <a:endParaRPr lang="ru-RU" dirty="0" smtClean="0">
              <a:solidFill>
                <a:srgbClr val="92465F"/>
              </a:solidFill>
              <a:latin typeface="+mn-lt"/>
            </a:endParaRPr>
          </a:p>
        </p:txBody>
      </p:sp>
      <p:sp>
        <p:nvSpPr>
          <p:cNvPr id="35843" name="Текст 2"/>
          <p:cNvSpPr>
            <a:spLocks noGrp="1"/>
          </p:cNvSpPr>
          <p:nvPr>
            <p:ph type="body" sz="half" idx="1"/>
          </p:nvPr>
        </p:nvSpPr>
        <p:spPr>
          <a:xfrm>
            <a:off x="323528" y="1600199"/>
            <a:ext cx="5425351" cy="4525963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2000" b="1" dirty="0" smtClean="0">
                <a:latin typeface="Arial" charset="0"/>
              </a:rPr>
              <a:t>Место работы и должность в настоящее время:</a:t>
            </a:r>
            <a:endParaRPr lang="ru-RU" sz="2000" dirty="0" smtClean="0">
              <a:latin typeface="Arial" charset="0"/>
            </a:endParaRPr>
          </a:p>
          <a:p>
            <a:pPr algn="just">
              <a:buFontTx/>
              <a:buNone/>
            </a:pPr>
            <a:r>
              <a:rPr lang="ru-RU" sz="2000" dirty="0">
                <a:latin typeface="Arial" charset="0"/>
              </a:rPr>
              <a:t>Креативный директор Агентства </a:t>
            </a:r>
            <a:r>
              <a:rPr lang="ru-RU" sz="2000" dirty="0" err="1">
                <a:latin typeface="Arial" charset="0"/>
              </a:rPr>
              <a:t>Креарт</a:t>
            </a:r>
            <a:r>
              <a:rPr lang="ru-RU" sz="2000" dirty="0">
                <a:latin typeface="Arial" charset="0"/>
              </a:rPr>
              <a:t>, преподаватель  РЭУ им. Г.В. Плеханова, </a:t>
            </a:r>
            <a:r>
              <a:rPr lang="ru-RU" sz="2000" dirty="0" err="1" smtClean="0">
                <a:latin typeface="Arial" charset="0"/>
              </a:rPr>
              <a:t>РАНХиГС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>
                <a:latin typeface="Arial" charset="0"/>
              </a:rPr>
              <a:t>при Президенте РФ</a:t>
            </a:r>
            <a:endParaRPr lang="ru-RU" sz="2000" b="1" dirty="0" smtClean="0">
              <a:latin typeface="Arial" charset="0"/>
            </a:endParaRPr>
          </a:p>
          <a:p>
            <a:pPr algn="just">
              <a:buFontTx/>
              <a:buNone/>
            </a:pPr>
            <a:r>
              <a:rPr lang="ru-RU" sz="2000" b="1" dirty="0" smtClean="0">
                <a:latin typeface="Arial" charset="0"/>
              </a:rPr>
              <a:t>Опыт работы и достижения:</a:t>
            </a:r>
            <a:endParaRPr lang="ru-RU" sz="2000" dirty="0" smtClean="0">
              <a:latin typeface="Arial" charset="0"/>
            </a:endParaRPr>
          </a:p>
          <a:p>
            <a:pPr algn="just">
              <a:buFontTx/>
              <a:buNone/>
            </a:pPr>
            <a:r>
              <a:rPr lang="ru-RU" sz="2000" dirty="0" smtClean="0">
                <a:latin typeface="Arial" charset="0"/>
              </a:rPr>
              <a:t>Работал в компаниях: </a:t>
            </a:r>
            <a:r>
              <a:rPr lang="ru-RU" sz="2000" dirty="0" err="1">
                <a:latin typeface="Arial" charset="0"/>
              </a:rPr>
              <a:t>Афрус</a:t>
            </a:r>
            <a:r>
              <a:rPr lang="ru-RU" sz="2000" dirty="0">
                <a:latin typeface="Arial" charset="0"/>
              </a:rPr>
              <a:t>, Казино Рояль, Ирис, </a:t>
            </a:r>
            <a:r>
              <a:rPr lang="ru-RU" sz="2000" dirty="0" err="1">
                <a:latin typeface="Arial" charset="0"/>
              </a:rPr>
              <a:t>Папиллонс</a:t>
            </a:r>
            <a:r>
              <a:rPr lang="ru-RU" sz="2000" dirty="0">
                <a:latin typeface="Arial" charset="0"/>
              </a:rPr>
              <a:t>, </a:t>
            </a:r>
            <a:r>
              <a:rPr lang="ru-RU" sz="2000" dirty="0" err="1" smtClean="0">
                <a:latin typeface="Arial" charset="0"/>
              </a:rPr>
              <a:t>Гема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>
                <a:latin typeface="Arial" charset="0"/>
              </a:rPr>
              <a:t>Моторс, Тинькофф. </a:t>
            </a:r>
            <a:endParaRPr lang="ru-RU" sz="2000" dirty="0" smtClean="0">
              <a:latin typeface="Arial" charset="0"/>
            </a:endParaRPr>
          </a:p>
          <a:p>
            <a:pPr algn="just">
              <a:buFontTx/>
              <a:buNone/>
            </a:pPr>
            <a:r>
              <a:rPr lang="ru-RU" sz="2000" dirty="0" smtClean="0">
                <a:latin typeface="Arial" charset="0"/>
              </a:rPr>
              <a:t>Участвовал </a:t>
            </a:r>
            <a:r>
              <a:rPr lang="ru-RU" sz="2000" dirty="0">
                <a:latin typeface="Arial" charset="0"/>
              </a:rPr>
              <a:t>в организации </a:t>
            </a:r>
            <a:r>
              <a:rPr lang="ru-RU" sz="2000" dirty="0" smtClean="0">
                <a:latin typeface="Arial" charset="0"/>
              </a:rPr>
              <a:t>маркетинговых </a:t>
            </a:r>
            <a:r>
              <a:rPr lang="ru-RU" sz="2000" dirty="0">
                <a:latin typeface="Arial" charset="0"/>
              </a:rPr>
              <a:t>коммуникаций брендов: </a:t>
            </a:r>
            <a:r>
              <a:rPr lang="ru-RU" sz="2000" dirty="0" smtClean="0">
                <a:latin typeface="Arial" charset="0"/>
              </a:rPr>
              <a:t>Аэрофлот</a:t>
            </a:r>
            <a:r>
              <a:rPr lang="ru-RU" sz="2000" dirty="0">
                <a:latin typeface="Arial" charset="0"/>
              </a:rPr>
              <a:t>, </a:t>
            </a:r>
            <a:r>
              <a:rPr lang="ru-RU" sz="2000" dirty="0" smtClean="0">
                <a:latin typeface="Arial" charset="0"/>
              </a:rPr>
              <a:t>Х5 </a:t>
            </a:r>
            <a:r>
              <a:rPr lang="ru-RU" sz="2000" dirty="0" err="1">
                <a:latin typeface="Arial" charset="0"/>
              </a:rPr>
              <a:t>Retail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 err="1" smtClean="0">
                <a:latin typeface="Arial" charset="0"/>
              </a:rPr>
              <a:t>Group</a:t>
            </a:r>
            <a:r>
              <a:rPr lang="ru-RU" sz="2000" dirty="0" smtClean="0">
                <a:latin typeface="Arial" charset="0"/>
              </a:rPr>
              <a:t>, BMW</a:t>
            </a:r>
            <a:r>
              <a:rPr lang="ru-RU" sz="2000" dirty="0">
                <a:latin typeface="Arial" charset="0"/>
              </a:rPr>
              <a:t>, </a:t>
            </a:r>
            <a:r>
              <a:rPr lang="ru-RU" sz="2000" dirty="0" err="1" smtClean="0">
                <a:latin typeface="Arial" charset="0"/>
              </a:rPr>
              <a:t>Mercedes-Benz</a:t>
            </a:r>
            <a:r>
              <a:rPr lang="ru-RU" sz="2000" dirty="0" smtClean="0">
                <a:latin typeface="Arial" charset="0"/>
              </a:rPr>
              <a:t> и </a:t>
            </a:r>
            <a:r>
              <a:rPr lang="ru-RU" sz="2000" dirty="0">
                <a:latin typeface="Arial" charset="0"/>
              </a:rPr>
              <a:t>др.</a:t>
            </a:r>
            <a:endParaRPr lang="ru-RU" sz="2000" b="1" dirty="0">
              <a:latin typeface="Arial" charset="0"/>
            </a:endParaRPr>
          </a:p>
          <a:p>
            <a:pPr algn="just">
              <a:buFontTx/>
              <a:buNone/>
            </a:pPr>
            <a:r>
              <a:rPr lang="ru-RU" sz="2000" b="1" dirty="0" smtClean="0">
                <a:latin typeface="Arial" charset="0"/>
              </a:rPr>
              <a:t>Дисциплина: </a:t>
            </a:r>
            <a:r>
              <a:rPr lang="ru-RU" sz="2000" dirty="0"/>
              <a:t>Стратегический менеджмент рекламного агентства и отдела по рекламе</a:t>
            </a:r>
            <a:endParaRPr lang="ru-RU" sz="2000" dirty="0" smtClean="0">
              <a:latin typeface="Arial" charset="0"/>
            </a:endParaRPr>
          </a:p>
        </p:txBody>
      </p:sp>
      <p:pic>
        <p:nvPicPr>
          <p:cNvPr id="6" name="Picture 2" descr="D:\ГЛАГОЛЕВА АВ\Инф о преподавателях\Анкеты\Иванов фот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02" y="2183554"/>
            <a:ext cx="2516911" cy="335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71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63567" cy="1143000"/>
          </a:xfrm>
        </p:spPr>
        <p:txBody>
          <a:bodyPr/>
          <a:lstStyle/>
          <a:p>
            <a:r>
              <a:rPr lang="ru-RU" dirty="0" smtClean="0">
                <a:solidFill>
                  <a:srgbClr val="92465F"/>
                </a:solidFill>
                <a:latin typeface="+mn-lt"/>
              </a:rPr>
              <a:t>Кармина Наталья Владиславовна</a:t>
            </a:r>
          </a:p>
        </p:txBody>
      </p:sp>
      <p:sp>
        <p:nvSpPr>
          <p:cNvPr id="35843" name="Текст 2"/>
          <p:cNvSpPr>
            <a:spLocks noGrp="1"/>
          </p:cNvSpPr>
          <p:nvPr>
            <p:ph type="body" sz="half" idx="1"/>
          </p:nvPr>
        </p:nvSpPr>
        <p:spPr>
          <a:xfrm>
            <a:off x="251520" y="1600200"/>
            <a:ext cx="5256584" cy="4853136"/>
          </a:xfrm>
        </p:spPr>
        <p:txBody>
          <a:bodyPr/>
          <a:lstStyle/>
          <a:p>
            <a:pPr algn="just">
              <a:buNone/>
            </a:pPr>
            <a:r>
              <a:rPr lang="ru-RU" sz="2000" b="1" dirty="0">
                <a:latin typeface="Arial" charset="0"/>
              </a:rPr>
              <a:t>Место работы и должность в настоящее время: </a:t>
            </a:r>
            <a:r>
              <a:rPr lang="ru-RU" sz="2000" dirty="0" smtClean="0">
                <a:latin typeface="Arial" charset="0"/>
              </a:rPr>
              <a:t>директор по маркетингу </a:t>
            </a:r>
            <a:r>
              <a:rPr lang="en-US" sz="2000" dirty="0" smtClean="0">
                <a:latin typeface="Arial" charset="0"/>
              </a:rPr>
              <a:t>TCFC</a:t>
            </a:r>
            <a:endParaRPr lang="ru-RU" sz="2000" dirty="0">
              <a:latin typeface="Arial" charset="0"/>
            </a:endParaRPr>
          </a:p>
          <a:p>
            <a:pPr algn="just">
              <a:buNone/>
            </a:pPr>
            <a:r>
              <a:rPr lang="ru-RU" sz="2000" b="1" dirty="0" smtClean="0"/>
              <a:t>Ученая </a:t>
            </a:r>
            <a:r>
              <a:rPr lang="ru-RU" sz="2000" b="1" dirty="0"/>
              <a:t>степень, звание: </a:t>
            </a:r>
            <a:r>
              <a:rPr lang="ru-RU" sz="2000" dirty="0"/>
              <a:t>Кандидат </a:t>
            </a:r>
            <a:r>
              <a:rPr lang="ru-RU" sz="2000" dirty="0" smtClean="0"/>
              <a:t>экономических </a:t>
            </a:r>
            <a:r>
              <a:rPr lang="ru-RU" sz="2000" dirty="0"/>
              <a:t>наук</a:t>
            </a:r>
          </a:p>
          <a:p>
            <a:pPr algn="just">
              <a:buFontTx/>
              <a:buNone/>
            </a:pPr>
            <a:r>
              <a:rPr lang="ru-RU" sz="2000" b="1" dirty="0" smtClean="0"/>
              <a:t>Опыт </a:t>
            </a:r>
            <a:r>
              <a:rPr lang="ru-RU" sz="2000" b="1" dirty="0"/>
              <a:t>работы и достижения:</a:t>
            </a:r>
            <a:endParaRPr lang="ru-RU" sz="20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/>
              <a:t>Консультант-практик с двадцатилетним успешным опытом работы на руководящих должностях крупнейших российских </a:t>
            </a:r>
            <a:r>
              <a:rPr lang="ru-RU" sz="2000" dirty="0" smtClean="0"/>
              <a:t>компаний: </a:t>
            </a:r>
            <a:r>
              <a:rPr lang="ru-RU" sz="2000" b="1" dirty="0" smtClean="0"/>
              <a:t>Рычал-СУ,</a:t>
            </a:r>
            <a:r>
              <a:rPr lang="ru-RU" sz="2000" dirty="0" smtClean="0"/>
              <a:t> </a:t>
            </a:r>
            <a:r>
              <a:rPr lang="ru-RU" sz="2000" b="1" dirty="0" smtClean="0"/>
              <a:t>Мясницкий </a:t>
            </a:r>
            <a:r>
              <a:rPr lang="ru-RU" sz="2000" b="1" dirty="0"/>
              <a:t>ряд, </a:t>
            </a:r>
            <a:r>
              <a:rPr lang="ru-RU" sz="2000" b="1" dirty="0" err="1"/>
              <a:t>Лудинг</a:t>
            </a:r>
            <a:r>
              <a:rPr lang="ru-RU" sz="2000" b="1" dirty="0"/>
              <a:t>, </a:t>
            </a:r>
            <a:r>
              <a:rPr lang="ru-RU" sz="2000" b="1" dirty="0" err="1"/>
              <a:t>Диксис</a:t>
            </a:r>
            <a:r>
              <a:rPr lang="ru-RU" sz="2000" b="1" dirty="0"/>
              <a:t>, </a:t>
            </a:r>
            <a:r>
              <a:rPr lang="ru-RU" sz="2000" b="1" dirty="0" err="1"/>
              <a:t>Фруже</a:t>
            </a:r>
            <a:r>
              <a:rPr lang="ru-RU" sz="2000" b="1" dirty="0"/>
              <a:t>, </a:t>
            </a:r>
            <a:r>
              <a:rPr lang="ru-RU" sz="2000" b="1" dirty="0" smtClean="0"/>
              <a:t>Быстров</a:t>
            </a:r>
            <a:r>
              <a:rPr lang="ru-RU" sz="2000" dirty="0" smtClean="0"/>
              <a:t>.</a:t>
            </a:r>
            <a:endParaRPr lang="ru-RU" sz="2000" dirty="0"/>
          </a:p>
          <a:p>
            <a:pPr marL="0" indent="0" algn="just">
              <a:spcBef>
                <a:spcPts val="0"/>
              </a:spcBef>
              <a:buNone/>
            </a:pPr>
            <a:endParaRPr lang="ru-RU" sz="2000" b="1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/>
              <a:t>Дисциплина:</a:t>
            </a:r>
            <a:r>
              <a:rPr lang="en-US" sz="2000" dirty="0"/>
              <a:t> </a:t>
            </a:r>
            <a:r>
              <a:rPr lang="ru-RU" sz="2000" dirty="0" smtClean="0"/>
              <a:t>Управление </a:t>
            </a:r>
            <a:r>
              <a:rPr lang="ru-RU" sz="2000" dirty="0"/>
              <a:t>потребительскими ожиданиями</a:t>
            </a:r>
            <a:endParaRPr lang="ru-RU" sz="1800" dirty="0" smtClean="0">
              <a:latin typeface="Arial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700808"/>
            <a:ext cx="2853209" cy="4281487"/>
          </a:xfrm>
        </p:spPr>
      </p:pic>
    </p:spTree>
    <p:extLst>
      <p:ext uri="{BB962C8B-B14F-4D97-AF65-F5344CB8AC3E}">
        <p14:creationId xmlns:p14="http://schemas.microsoft.com/office/powerpoint/2010/main" val="176325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63567" cy="1143000"/>
          </a:xfrm>
        </p:spPr>
        <p:txBody>
          <a:bodyPr/>
          <a:lstStyle/>
          <a:p>
            <a:r>
              <a:rPr lang="ru-RU" dirty="0" err="1" smtClean="0">
                <a:solidFill>
                  <a:srgbClr val="92465F"/>
                </a:solidFill>
                <a:latin typeface="+mn-lt"/>
              </a:rPr>
              <a:t>Кривохижа</a:t>
            </a:r>
            <a:r>
              <a:rPr lang="ru-RU" dirty="0" smtClean="0">
                <a:solidFill>
                  <a:srgbClr val="92465F"/>
                </a:solidFill>
                <a:latin typeface="+mn-lt"/>
              </a:rPr>
              <a:t> Виктор </a:t>
            </a:r>
            <a:r>
              <a:rPr lang="ru-RU" dirty="0">
                <a:solidFill>
                  <a:srgbClr val="92465F"/>
                </a:solidFill>
                <a:latin typeface="+mn-lt"/>
              </a:rPr>
              <a:t>В</a:t>
            </a:r>
            <a:r>
              <a:rPr lang="ru-RU" dirty="0" smtClean="0">
                <a:solidFill>
                  <a:srgbClr val="92465F"/>
                </a:solidFill>
                <a:latin typeface="+mn-lt"/>
              </a:rPr>
              <a:t>асильевич</a:t>
            </a:r>
          </a:p>
        </p:txBody>
      </p:sp>
      <p:sp>
        <p:nvSpPr>
          <p:cNvPr id="35843" name="Текст 2"/>
          <p:cNvSpPr>
            <a:spLocks noGrp="1"/>
          </p:cNvSpPr>
          <p:nvPr>
            <p:ph type="body" sz="half" idx="1"/>
          </p:nvPr>
        </p:nvSpPr>
        <p:spPr>
          <a:xfrm>
            <a:off x="683568" y="1844824"/>
            <a:ext cx="4585818" cy="4831570"/>
          </a:xfrm>
        </p:spPr>
        <p:txBody>
          <a:bodyPr/>
          <a:lstStyle/>
          <a:p>
            <a:pPr algn="just">
              <a:buNone/>
            </a:pPr>
            <a:r>
              <a:rPr lang="ru-RU" sz="2000" b="1" dirty="0">
                <a:latin typeface="Arial" charset="0"/>
              </a:rPr>
              <a:t>Место работы и должность в настоящее время: </a:t>
            </a:r>
            <a:r>
              <a:rPr lang="ru-RU" sz="2000" dirty="0">
                <a:latin typeface="Arial" charset="0"/>
              </a:rPr>
              <a:t>управляющий партнер трейд-маркетинговой компании </a:t>
            </a:r>
            <a:r>
              <a:rPr lang="ru-RU" sz="2000" dirty="0" smtClean="0">
                <a:latin typeface="Arial" charset="0"/>
              </a:rPr>
              <a:t>NMT</a:t>
            </a:r>
          </a:p>
          <a:p>
            <a:pPr algn="just">
              <a:buNone/>
            </a:pPr>
            <a:endParaRPr lang="ru-RU" sz="2000" b="1" dirty="0" smtClean="0"/>
          </a:p>
          <a:p>
            <a:pPr algn="just">
              <a:buNone/>
            </a:pPr>
            <a:r>
              <a:rPr lang="ru-RU" sz="2000" b="1" dirty="0" smtClean="0"/>
              <a:t>Опыт </a:t>
            </a:r>
            <a:r>
              <a:rPr lang="ru-RU" sz="2000" b="1" dirty="0"/>
              <a:t>работы и достижения:</a:t>
            </a:r>
            <a:endParaRPr lang="en-US" sz="2000" dirty="0" smtClean="0">
              <a:latin typeface="Arial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/>
              <a:t>Сопредседатель комитета по образованию Российской ассоциации маркетинговых услуг (РАМУ)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b="1" dirty="0" smtClean="0"/>
          </a:p>
          <a:p>
            <a:pPr marL="0" indent="0" algn="just">
              <a:spcBef>
                <a:spcPts val="0"/>
              </a:spcBef>
              <a:buNone/>
            </a:pPr>
            <a:endParaRPr lang="ru-RU" sz="2000" b="1" dirty="0"/>
          </a:p>
          <a:p>
            <a:pPr marL="0" indent="0" algn="just">
              <a:spcBef>
                <a:spcPts val="0"/>
              </a:spcBef>
              <a:buNone/>
            </a:pPr>
            <a:endParaRPr lang="ru-RU" sz="2000" b="1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/>
              <a:t>Дисциплина: </a:t>
            </a:r>
            <a:r>
              <a:rPr lang="ru-RU" sz="2000" dirty="0" smtClean="0"/>
              <a:t>Клиентский сервис</a:t>
            </a:r>
            <a:endParaRPr lang="ru-RU" sz="1800" dirty="0" smtClean="0">
              <a:latin typeface="Arial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348880"/>
            <a:ext cx="2592288" cy="2592288"/>
          </a:xfrm>
        </p:spPr>
      </p:pic>
    </p:spTree>
    <p:extLst>
      <p:ext uri="{BB962C8B-B14F-4D97-AF65-F5344CB8AC3E}">
        <p14:creationId xmlns:p14="http://schemas.microsoft.com/office/powerpoint/2010/main" val="401170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075613" cy="4640809"/>
          </a:xfrm>
        </p:spPr>
        <p:txBody>
          <a:bodyPr/>
          <a:lstStyle/>
          <a:p>
            <a:pPr algn="just"/>
            <a:r>
              <a:rPr lang="ru-RU" dirty="0"/>
              <a:t>Сегодня на рынке труда </a:t>
            </a:r>
            <a:r>
              <a:rPr lang="ru-RU" b="1" dirty="0"/>
              <a:t>бакалавры </a:t>
            </a:r>
            <a:r>
              <a:rPr lang="ru-RU" dirty="0"/>
              <a:t>считаются</a:t>
            </a:r>
            <a:r>
              <a:rPr lang="ru-RU" b="1" dirty="0"/>
              <a:t> «недоученными»,</a:t>
            </a:r>
            <a:r>
              <a:rPr lang="ru-RU" dirty="0"/>
              <a:t> их функционал – это профессиональная деятельность под </a:t>
            </a:r>
            <a:r>
              <a:rPr lang="ru-RU" dirty="0" smtClean="0"/>
              <a:t>руководством</a:t>
            </a:r>
            <a:r>
              <a:rPr lang="en-US" dirty="0" smtClean="0"/>
              <a:t> </a:t>
            </a:r>
            <a:r>
              <a:rPr lang="ru-RU" dirty="0" smtClean="0"/>
              <a:t>специалиста.</a:t>
            </a:r>
          </a:p>
          <a:p>
            <a:pPr marL="0" indent="0" algn="just">
              <a:buNone/>
            </a:pPr>
            <a:endParaRPr lang="ru-RU" dirty="0" smtClean="0"/>
          </a:p>
          <a:p>
            <a:pPr algn="just"/>
            <a:r>
              <a:rPr lang="ru-RU" dirty="0" smtClean="0"/>
              <a:t>После </a:t>
            </a:r>
            <a:r>
              <a:rPr lang="ru-RU" dirty="0"/>
              <a:t>окончания </a:t>
            </a:r>
            <a:r>
              <a:rPr lang="ru-RU" b="1" dirty="0"/>
              <a:t>магистратуры </a:t>
            </a:r>
            <a:r>
              <a:rPr lang="ru-RU" dirty="0" smtClean="0"/>
              <a:t>выпускник </a:t>
            </a:r>
            <a:r>
              <a:rPr lang="ru-RU" dirty="0"/>
              <a:t>может претендовать</a:t>
            </a:r>
            <a:r>
              <a:rPr lang="ru-RU" b="1" dirty="0"/>
              <a:t> на руководящие позиции в агентствах и департаментах компаний.</a:t>
            </a:r>
            <a:r>
              <a:rPr lang="ru-RU" dirty="0"/>
              <a:t> 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ru-RU" dirty="0" smtClean="0"/>
              <a:t>Расписание занятий в магистратуре составлено таким образом, чтобы магистранты могли совмещать учебу и работу.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42B94-476C-4FC3-AA50-BC86922A4D6D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490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2627784" y="620688"/>
            <a:ext cx="8229600" cy="1143000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35843" name="Текст 2"/>
          <p:cNvSpPr>
            <a:spLocks noGrp="1"/>
          </p:cNvSpPr>
          <p:nvPr>
            <p:ph type="body" sz="half" idx="1"/>
          </p:nvPr>
        </p:nvSpPr>
        <p:spPr>
          <a:xfrm>
            <a:off x="467544" y="1556792"/>
            <a:ext cx="4896544" cy="4896544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1800" b="1" dirty="0" smtClean="0">
                <a:latin typeface="Arial" charset="0"/>
              </a:rPr>
              <a:t>Место работы и должность в настоящее время: </a:t>
            </a:r>
          </a:p>
          <a:p>
            <a:pPr algn="just">
              <a:buFontTx/>
              <a:buNone/>
            </a:pPr>
            <a:r>
              <a:rPr lang="ru-RU" sz="1800" dirty="0" smtClean="0">
                <a:latin typeface="Arial" charset="0"/>
              </a:rPr>
              <a:t>Генеральный директор </a:t>
            </a:r>
            <a:r>
              <a:rPr lang="en-US" sz="1800" dirty="0" smtClean="0">
                <a:latin typeface="Arial" charset="0"/>
              </a:rPr>
              <a:t>PR</a:t>
            </a:r>
            <a:r>
              <a:rPr lang="ru-RU" sz="1800" dirty="0" smtClean="0">
                <a:latin typeface="Arial" charset="0"/>
              </a:rPr>
              <a:t>-агентства «Лампа»</a:t>
            </a:r>
          </a:p>
          <a:p>
            <a:pPr algn="just">
              <a:buFontTx/>
              <a:buNone/>
            </a:pPr>
            <a:r>
              <a:rPr lang="ru-RU" sz="1800" b="1" dirty="0" smtClean="0">
                <a:latin typeface="Arial" charset="0"/>
              </a:rPr>
              <a:t>Опыт </a:t>
            </a:r>
            <a:r>
              <a:rPr lang="ru-RU" sz="1800" b="1" dirty="0">
                <a:latin typeface="Arial" charset="0"/>
              </a:rPr>
              <a:t>работы </a:t>
            </a:r>
            <a:r>
              <a:rPr lang="ru-RU" sz="1800" b="1" dirty="0" smtClean="0">
                <a:latin typeface="Arial" charset="0"/>
              </a:rPr>
              <a:t>:</a:t>
            </a:r>
          </a:p>
          <a:p>
            <a:pPr algn="just">
              <a:buNone/>
            </a:pPr>
            <a:r>
              <a:rPr lang="en-US" sz="1800" dirty="0">
                <a:latin typeface="Arial" charset="0"/>
              </a:rPr>
              <a:t>PR-</a:t>
            </a:r>
            <a:r>
              <a:rPr lang="ru-RU" sz="1800" dirty="0">
                <a:latin typeface="Arial" charset="0"/>
              </a:rPr>
              <a:t>директор </a:t>
            </a:r>
            <a:r>
              <a:rPr lang="en-US" sz="1800" dirty="0" err="1" smtClean="0">
                <a:latin typeface="Arial" charset="0"/>
              </a:rPr>
              <a:t>Wikimart</a:t>
            </a:r>
            <a:r>
              <a:rPr lang="ru-RU" sz="1800" dirty="0" smtClean="0">
                <a:latin typeface="Arial" charset="0"/>
              </a:rPr>
              <a:t>, </a:t>
            </a:r>
            <a:r>
              <a:rPr lang="en-US" sz="1800" dirty="0" smtClean="0">
                <a:latin typeface="Arial" charset="0"/>
              </a:rPr>
              <a:t>PR-</a:t>
            </a:r>
            <a:r>
              <a:rPr lang="ru-RU" sz="1800" dirty="0">
                <a:latin typeface="Arial" charset="0"/>
              </a:rPr>
              <a:t>директор Онлайн школы английского языка «</a:t>
            </a:r>
            <a:r>
              <a:rPr lang="en-US" sz="1800" b="1" dirty="0" err="1">
                <a:latin typeface="Arial" charset="0"/>
              </a:rPr>
              <a:t>Skayeng</a:t>
            </a:r>
            <a:r>
              <a:rPr lang="ru-RU" sz="1800" dirty="0" smtClean="0">
                <a:latin typeface="Arial" charset="0"/>
              </a:rPr>
              <a:t>», PR-директор Ассоциации </a:t>
            </a:r>
            <a:r>
              <a:rPr lang="ru-RU" sz="1800" dirty="0">
                <a:latin typeface="Arial" charset="0"/>
              </a:rPr>
              <a:t>компаний </a:t>
            </a:r>
            <a:r>
              <a:rPr lang="ru-RU" sz="1800" dirty="0" err="1" smtClean="0">
                <a:latin typeface="Arial" charset="0"/>
              </a:rPr>
              <a:t>интернет-торговли</a:t>
            </a:r>
            <a:r>
              <a:rPr lang="ru-RU" sz="1800" dirty="0" smtClean="0">
                <a:latin typeface="Arial" charset="0"/>
              </a:rPr>
              <a:t>; </a:t>
            </a:r>
            <a:r>
              <a:rPr lang="ru-RU" sz="1800" dirty="0">
                <a:latin typeface="Arial" charset="0"/>
              </a:rPr>
              <a:t>Руководитель </a:t>
            </a:r>
            <a:r>
              <a:rPr lang="ru-RU" sz="1800" dirty="0" smtClean="0">
                <a:latin typeface="Arial" charset="0"/>
              </a:rPr>
              <a:t>PR-службы ГК «</a:t>
            </a:r>
            <a:r>
              <a:rPr lang="ru-RU" sz="1800" dirty="0" err="1" smtClean="0">
                <a:latin typeface="Arial" charset="0"/>
              </a:rPr>
              <a:t>АгроПромкомплектация</a:t>
            </a:r>
            <a:r>
              <a:rPr lang="ru-RU" sz="1800" dirty="0">
                <a:latin typeface="Arial" charset="0"/>
              </a:rPr>
              <a:t>»; Начальник </a:t>
            </a:r>
            <a:r>
              <a:rPr lang="ru-RU" sz="1800" dirty="0" smtClean="0">
                <a:latin typeface="Arial" charset="0"/>
              </a:rPr>
              <a:t>PR-отдела НПФ </a:t>
            </a:r>
            <a:r>
              <a:rPr lang="ru-RU" sz="1800" dirty="0">
                <a:latin typeface="Arial" charset="0"/>
              </a:rPr>
              <a:t>«БЛАГОСОСТОЯНИЕ»; </a:t>
            </a:r>
            <a:r>
              <a:rPr lang="ru-RU" sz="1800" dirty="0" smtClean="0">
                <a:latin typeface="Arial" charset="0"/>
              </a:rPr>
              <a:t>Пресс-секретарь Компании «</a:t>
            </a:r>
            <a:r>
              <a:rPr lang="ru-RU" sz="1800" dirty="0" err="1" smtClean="0">
                <a:latin typeface="Arial" charset="0"/>
              </a:rPr>
              <a:t>Юнимилк</a:t>
            </a:r>
            <a:r>
              <a:rPr lang="ru-RU" sz="1800" dirty="0" smtClean="0">
                <a:latin typeface="Arial" charset="0"/>
              </a:rPr>
              <a:t>». </a:t>
            </a:r>
          </a:p>
          <a:p>
            <a:pPr>
              <a:buFontTx/>
              <a:buNone/>
            </a:pPr>
            <a:endParaRPr lang="ru-RU" sz="1800" b="1" dirty="0" smtClean="0">
              <a:latin typeface="Arial" charset="0"/>
            </a:endParaRPr>
          </a:p>
          <a:p>
            <a:pPr>
              <a:buFontTx/>
              <a:buNone/>
            </a:pPr>
            <a:r>
              <a:rPr lang="ru-RU" sz="1800" b="1" dirty="0" smtClean="0">
                <a:latin typeface="Arial" charset="0"/>
              </a:rPr>
              <a:t>Дисциплина:</a:t>
            </a:r>
            <a:r>
              <a:rPr lang="ru-RU" sz="1800" dirty="0">
                <a:latin typeface="Arial" charset="0"/>
              </a:rPr>
              <a:t> </a:t>
            </a:r>
            <a:r>
              <a:rPr lang="ru-RU" sz="1800" dirty="0" smtClean="0"/>
              <a:t>Управление </a:t>
            </a:r>
            <a:r>
              <a:rPr lang="ru-RU" sz="1800" dirty="0"/>
              <a:t>коммуникационными проектами</a:t>
            </a:r>
            <a:endParaRPr lang="ru-RU" sz="1800" dirty="0" smtClean="0">
              <a:latin typeface="Arial" charset="0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 bwMode="auto">
          <a:xfrm>
            <a:off x="448837" y="908720"/>
            <a:ext cx="820891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ru-RU" sz="3600" b="1" kern="0" dirty="0" err="1" smtClean="0">
                <a:solidFill>
                  <a:srgbClr val="92465F"/>
                </a:solidFill>
                <a:latin typeface="Arial" charset="0"/>
              </a:rPr>
              <a:t>Лампадова</a:t>
            </a:r>
            <a:r>
              <a:rPr lang="ru-RU" sz="3600" b="1" kern="0" dirty="0" smtClean="0">
                <a:solidFill>
                  <a:srgbClr val="92465F"/>
                </a:solidFill>
                <a:latin typeface="Arial" charset="0"/>
              </a:rPr>
              <a:t> Евгения Геннадьевна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232" y="1700808"/>
            <a:ext cx="3224483" cy="4525963"/>
          </a:xfrm>
        </p:spPr>
      </p:pic>
    </p:spTree>
    <p:extLst>
      <p:ext uri="{BB962C8B-B14F-4D97-AF65-F5344CB8AC3E}">
        <p14:creationId xmlns:p14="http://schemas.microsoft.com/office/powerpoint/2010/main" val="163647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2627784" y="620688"/>
            <a:ext cx="8229600" cy="1143000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35843" name="Текст 2"/>
          <p:cNvSpPr>
            <a:spLocks noGrp="1"/>
          </p:cNvSpPr>
          <p:nvPr>
            <p:ph type="body" sz="half" idx="1"/>
          </p:nvPr>
        </p:nvSpPr>
        <p:spPr>
          <a:xfrm>
            <a:off x="467544" y="1556792"/>
            <a:ext cx="4896544" cy="4896544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1800" b="1" dirty="0" smtClean="0">
                <a:latin typeface="Arial" charset="0"/>
              </a:rPr>
              <a:t>Место работы и должность в настоящее время: </a:t>
            </a:r>
            <a:r>
              <a:rPr lang="ru-RU" sz="1800" dirty="0" smtClean="0">
                <a:latin typeface="Arial" charset="0"/>
              </a:rPr>
              <a:t>начальник </a:t>
            </a:r>
            <a:r>
              <a:rPr lang="ru-RU" sz="1800" dirty="0">
                <a:latin typeface="Arial" charset="0"/>
              </a:rPr>
              <a:t>управления по работе с </a:t>
            </a:r>
            <a:r>
              <a:rPr lang="ru-RU" sz="1800" dirty="0" smtClean="0">
                <a:latin typeface="Arial" charset="0"/>
              </a:rPr>
              <a:t>инвесторами ПАО </a:t>
            </a:r>
            <a:r>
              <a:rPr lang="ru-RU" sz="1800" dirty="0">
                <a:latin typeface="Arial" charset="0"/>
              </a:rPr>
              <a:t>«Финансовая группа БУДУЩЕЕ</a:t>
            </a:r>
            <a:r>
              <a:rPr lang="ru-RU" sz="1800" dirty="0" smtClean="0">
                <a:latin typeface="Arial" charset="0"/>
              </a:rPr>
              <a:t>»</a:t>
            </a:r>
          </a:p>
          <a:p>
            <a:pPr algn="just">
              <a:buFontTx/>
              <a:buNone/>
            </a:pPr>
            <a:r>
              <a:rPr lang="ru-RU" sz="1800" b="1" smtClean="0">
                <a:latin typeface="Arial" charset="0"/>
              </a:rPr>
              <a:t>Опыт работы: </a:t>
            </a:r>
            <a:r>
              <a:rPr lang="ru-RU" sz="1800" smtClean="0">
                <a:latin typeface="Arial" charset="0"/>
              </a:rPr>
              <a:t>Начальник </a:t>
            </a:r>
            <a:r>
              <a:rPr lang="ru-RU" sz="1800" dirty="0">
                <a:latin typeface="Arial" charset="0"/>
              </a:rPr>
              <a:t>Управления по работе с инвесторами ПАО «</a:t>
            </a:r>
            <a:r>
              <a:rPr lang="ru-RU" sz="1800" dirty="0" err="1">
                <a:latin typeface="Arial" charset="0"/>
              </a:rPr>
              <a:t>Квадра</a:t>
            </a:r>
            <a:r>
              <a:rPr lang="ru-RU" sz="1800" dirty="0" smtClean="0">
                <a:latin typeface="Arial" charset="0"/>
              </a:rPr>
              <a:t>»; начальник </a:t>
            </a:r>
            <a:r>
              <a:rPr lang="ru-RU" sz="1800" dirty="0">
                <a:latin typeface="Arial" charset="0"/>
              </a:rPr>
              <a:t>отдела по работе с акционерами ОАО «Ленэнерго</a:t>
            </a:r>
            <a:r>
              <a:rPr lang="ru-RU" sz="1800" dirty="0" smtClean="0">
                <a:latin typeface="Arial" charset="0"/>
              </a:rPr>
              <a:t>»; главный специалист </a:t>
            </a:r>
            <a:r>
              <a:rPr lang="ru-RU" sz="1800" dirty="0">
                <a:latin typeface="Arial" charset="0"/>
              </a:rPr>
              <a:t>отдела по работе с инвесторами ОАО «МОЭСК».</a:t>
            </a:r>
          </a:p>
          <a:p>
            <a:pPr>
              <a:buFontTx/>
              <a:buNone/>
            </a:pPr>
            <a:r>
              <a:rPr lang="ru-RU" sz="1800" dirty="0" smtClean="0">
                <a:latin typeface="Arial" charset="0"/>
              </a:rPr>
              <a:t>В </a:t>
            </a:r>
            <a:r>
              <a:rPr lang="ru-RU" sz="1800" dirty="0">
                <a:latin typeface="Arial" charset="0"/>
              </a:rPr>
              <a:t>2010 году проходила обучение в </a:t>
            </a:r>
            <a:r>
              <a:rPr lang="ru-RU" sz="1800" dirty="0" err="1">
                <a:latin typeface="Arial" charset="0"/>
              </a:rPr>
              <a:t>New</a:t>
            </a:r>
            <a:r>
              <a:rPr lang="ru-RU" sz="1800" dirty="0">
                <a:latin typeface="Arial" charset="0"/>
              </a:rPr>
              <a:t> </a:t>
            </a:r>
            <a:r>
              <a:rPr lang="ru-RU" sz="1800" dirty="0" err="1">
                <a:latin typeface="Arial" charset="0"/>
              </a:rPr>
              <a:t>York</a:t>
            </a:r>
            <a:r>
              <a:rPr lang="ru-RU" sz="1800" dirty="0">
                <a:latin typeface="Arial" charset="0"/>
              </a:rPr>
              <a:t> </a:t>
            </a:r>
            <a:r>
              <a:rPr lang="ru-RU" sz="1800" dirty="0" err="1">
                <a:latin typeface="Arial" charset="0"/>
              </a:rPr>
              <a:t>University</a:t>
            </a:r>
            <a:r>
              <a:rPr lang="ru-RU" sz="1800" dirty="0">
                <a:latin typeface="Arial" charset="0"/>
              </a:rPr>
              <a:t>, </a:t>
            </a:r>
            <a:r>
              <a:rPr lang="ru-RU" sz="1800" dirty="0" err="1">
                <a:latin typeface="Arial" charset="0"/>
              </a:rPr>
              <a:t>School</a:t>
            </a:r>
            <a:r>
              <a:rPr lang="ru-RU" sz="1800" dirty="0">
                <a:latin typeface="Arial" charset="0"/>
              </a:rPr>
              <a:t> </a:t>
            </a:r>
            <a:r>
              <a:rPr lang="ru-RU" sz="1800" dirty="0" err="1">
                <a:latin typeface="Arial" charset="0"/>
              </a:rPr>
              <a:t>of</a:t>
            </a:r>
            <a:r>
              <a:rPr lang="ru-RU" sz="1800" dirty="0">
                <a:latin typeface="Arial" charset="0"/>
              </a:rPr>
              <a:t> </a:t>
            </a:r>
            <a:r>
              <a:rPr lang="ru-RU" sz="1800" dirty="0" err="1">
                <a:latin typeface="Arial" charset="0"/>
              </a:rPr>
              <a:t>Continuing</a:t>
            </a:r>
            <a:r>
              <a:rPr lang="ru-RU" sz="1800" dirty="0">
                <a:latin typeface="Arial" charset="0"/>
              </a:rPr>
              <a:t> </a:t>
            </a:r>
            <a:r>
              <a:rPr lang="ru-RU" sz="1800" dirty="0" err="1">
                <a:latin typeface="Arial" charset="0"/>
              </a:rPr>
              <a:t>and</a:t>
            </a:r>
            <a:r>
              <a:rPr lang="ru-RU" sz="1800" dirty="0">
                <a:latin typeface="Arial" charset="0"/>
              </a:rPr>
              <a:t> </a:t>
            </a:r>
            <a:r>
              <a:rPr lang="ru-RU" sz="1800" dirty="0" err="1">
                <a:latin typeface="Arial" charset="0"/>
              </a:rPr>
              <a:t>Professional</a:t>
            </a:r>
            <a:r>
              <a:rPr lang="ru-RU" sz="1800" dirty="0">
                <a:latin typeface="Arial" charset="0"/>
              </a:rPr>
              <a:t> </a:t>
            </a:r>
            <a:r>
              <a:rPr lang="ru-RU" sz="1800" dirty="0" err="1">
                <a:latin typeface="Arial" charset="0"/>
              </a:rPr>
              <a:t>Education</a:t>
            </a:r>
            <a:r>
              <a:rPr lang="ru-RU" sz="1800" dirty="0">
                <a:latin typeface="Arial" charset="0"/>
              </a:rPr>
              <a:t>, </a:t>
            </a:r>
            <a:r>
              <a:rPr lang="ru-RU" sz="1800" dirty="0" err="1">
                <a:latin typeface="Arial" charset="0"/>
              </a:rPr>
              <a:t>Investor</a:t>
            </a:r>
            <a:r>
              <a:rPr lang="ru-RU" sz="1800" dirty="0">
                <a:latin typeface="Arial" charset="0"/>
              </a:rPr>
              <a:t> </a:t>
            </a:r>
            <a:r>
              <a:rPr lang="ru-RU" sz="1800" dirty="0" err="1">
                <a:latin typeface="Arial" charset="0"/>
              </a:rPr>
              <a:t>Relations</a:t>
            </a:r>
            <a:r>
              <a:rPr lang="ru-RU" sz="1800" dirty="0">
                <a:latin typeface="Arial" charset="0"/>
              </a:rPr>
              <a:t> </a:t>
            </a:r>
            <a:r>
              <a:rPr lang="ru-RU" sz="1800" dirty="0" err="1">
                <a:latin typeface="Arial" charset="0"/>
              </a:rPr>
              <a:t>Certificate</a:t>
            </a:r>
            <a:r>
              <a:rPr lang="ru-RU" sz="1800" dirty="0">
                <a:latin typeface="Arial" charset="0"/>
              </a:rPr>
              <a:t> </a:t>
            </a:r>
            <a:r>
              <a:rPr lang="ru-RU" sz="1800" dirty="0" err="1">
                <a:latin typeface="Arial" charset="0"/>
              </a:rPr>
              <a:t>Program</a:t>
            </a:r>
            <a:r>
              <a:rPr lang="ru-RU" sz="1800" dirty="0">
                <a:latin typeface="Arial" charset="0"/>
              </a:rPr>
              <a:t>.</a:t>
            </a:r>
            <a:endParaRPr lang="ru-RU" sz="1800" dirty="0" smtClean="0">
              <a:latin typeface="Arial" charset="0"/>
            </a:endParaRPr>
          </a:p>
          <a:p>
            <a:pPr>
              <a:buFontTx/>
              <a:buNone/>
            </a:pPr>
            <a:r>
              <a:rPr lang="ru-RU" sz="1800" b="1" dirty="0" smtClean="0">
                <a:latin typeface="Arial" charset="0"/>
              </a:rPr>
              <a:t>Дисциплина:</a:t>
            </a:r>
            <a:r>
              <a:rPr lang="ru-RU" sz="1800" dirty="0">
                <a:latin typeface="Arial" charset="0"/>
              </a:rPr>
              <a:t> </a:t>
            </a:r>
            <a:r>
              <a:rPr lang="ru-RU" sz="1800" dirty="0"/>
              <a:t>Технологии </a:t>
            </a:r>
            <a:r>
              <a:rPr lang="ru-RU" sz="1800" dirty="0" err="1"/>
              <a:t>Investor</a:t>
            </a:r>
            <a:r>
              <a:rPr lang="ru-RU" sz="1800" dirty="0"/>
              <a:t> </a:t>
            </a:r>
            <a:r>
              <a:rPr lang="ru-RU" sz="1800" dirty="0" err="1"/>
              <a:t>Relations</a:t>
            </a:r>
            <a:endParaRPr lang="ru-RU" sz="1800" dirty="0" smtClean="0">
              <a:latin typeface="Arial" charset="0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 bwMode="auto">
          <a:xfrm>
            <a:off x="323528" y="952529"/>
            <a:ext cx="820891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ru-RU" sz="3600" b="1" kern="0" dirty="0" smtClean="0">
                <a:solidFill>
                  <a:srgbClr val="92465F"/>
                </a:solidFill>
                <a:latin typeface="Arial" charset="0"/>
              </a:rPr>
              <a:t>Крылова Анна Владимировна</a:t>
            </a:r>
          </a:p>
        </p:txBody>
      </p:sp>
      <p:pic>
        <p:nvPicPr>
          <p:cNvPr id="4098" name="Picture 2" descr="http://www.ir-russia.ru/news/IROs-recommend-business-literature-issue1-20140609/img/Krylov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1844824"/>
            <a:ext cx="2569325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62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92465F"/>
                </a:solidFill>
                <a:latin typeface="+mn-lt"/>
              </a:rPr>
              <a:t>Мандрова</a:t>
            </a:r>
            <a:r>
              <a:rPr lang="ru-RU" dirty="0" smtClean="0">
                <a:solidFill>
                  <a:srgbClr val="92465F"/>
                </a:solidFill>
                <a:latin typeface="+mn-lt"/>
              </a:rPr>
              <a:t> Наталия Александровна </a:t>
            </a:r>
            <a:endParaRPr lang="ru-RU" dirty="0">
              <a:solidFill>
                <a:srgbClr val="92465F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23528" y="1771650"/>
            <a:ext cx="5400278" cy="4281487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1800" b="1" dirty="0">
                <a:latin typeface="Arial" charset="0"/>
              </a:rPr>
              <a:t>Место работы и должность в настоящее время: </a:t>
            </a:r>
          </a:p>
          <a:p>
            <a:pPr algn="just">
              <a:buFontTx/>
              <a:buNone/>
            </a:pPr>
            <a:r>
              <a:rPr lang="ru-RU" sz="1800" dirty="0">
                <a:latin typeface="Arial" charset="0"/>
              </a:rPr>
              <a:t>Генеральный директор </a:t>
            </a:r>
            <a:r>
              <a:rPr lang="ru-RU" sz="1800" dirty="0" smtClean="0">
                <a:latin typeface="Arial" charset="0"/>
              </a:rPr>
              <a:t>агентства инвестиционных </a:t>
            </a:r>
            <a:r>
              <a:rPr lang="ru-RU" sz="1800" dirty="0">
                <a:latin typeface="Arial" charset="0"/>
              </a:rPr>
              <a:t>коммуникаций </a:t>
            </a:r>
            <a:r>
              <a:rPr lang="ru-RU" sz="1800" dirty="0" err="1" smtClean="0">
                <a:latin typeface="Arial" charset="0"/>
              </a:rPr>
              <a:t>Primum</a:t>
            </a:r>
            <a:r>
              <a:rPr lang="ru-RU" sz="1800" dirty="0" smtClean="0">
                <a:latin typeface="Arial" charset="0"/>
              </a:rPr>
              <a:t>.</a:t>
            </a:r>
          </a:p>
          <a:p>
            <a:pPr algn="just">
              <a:buFontTx/>
              <a:buNone/>
            </a:pPr>
            <a:r>
              <a:rPr lang="ru-RU" sz="1800" b="1" dirty="0"/>
              <a:t>Опыт работы и достижения</a:t>
            </a:r>
            <a:r>
              <a:rPr lang="ru-RU" sz="1800" b="1" dirty="0" smtClean="0"/>
              <a:t>: </a:t>
            </a:r>
            <a:r>
              <a:rPr lang="ru-RU" sz="1800" dirty="0" smtClean="0">
                <a:latin typeface="Arial" charset="0"/>
              </a:rPr>
              <a:t>работает </a:t>
            </a:r>
            <a:r>
              <a:rPr lang="ru-RU" sz="1800" dirty="0">
                <a:latin typeface="Arial" charset="0"/>
              </a:rPr>
              <a:t>в сфере связей с общественностью более 16 лет и обладает широкой экспертизой в сфере стратегических корпоративных коммуникаций, внутренних коммуникаций и </a:t>
            </a:r>
            <a:r>
              <a:rPr lang="ru-RU" sz="1800" dirty="0" err="1">
                <a:latin typeface="Arial" charset="0"/>
              </a:rPr>
              <a:t>public</a:t>
            </a:r>
            <a:r>
              <a:rPr lang="ru-RU" sz="1800" dirty="0">
                <a:latin typeface="Arial" charset="0"/>
              </a:rPr>
              <a:t> </a:t>
            </a:r>
            <a:r>
              <a:rPr lang="ru-RU" sz="1800" dirty="0" err="1" smtClean="0">
                <a:latin typeface="Arial" charset="0"/>
              </a:rPr>
              <a:t>affairs</a:t>
            </a:r>
            <a:r>
              <a:rPr lang="ru-RU" sz="1800" dirty="0">
                <a:latin typeface="Arial" charset="0"/>
              </a:rPr>
              <a:t>. </a:t>
            </a:r>
            <a:r>
              <a:rPr lang="ru-RU" sz="1800" dirty="0" smtClean="0">
                <a:latin typeface="Arial" charset="0"/>
              </a:rPr>
              <a:t>Была партнером в агентстве </a:t>
            </a:r>
            <a:r>
              <a:rPr lang="ru-RU" sz="1800" dirty="0">
                <a:latin typeface="Arial" charset="0"/>
              </a:rPr>
              <a:t>«</a:t>
            </a:r>
            <a:r>
              <a:rPr lang="en-US" sz="1800" dirty="0">
                <a:latin typeface="Arial" charset="0"/>
              </a:rPr>
              <a:t>PR</a:t>
            </a:r>
            <a:r>
              <a:rPr lang="ru-RU" sz="1800" dirty="0" err="1">
                <a:latin typeface="Arial" charset="0"/>
              </a:rPr>
              <a:t>опаганда</a:t>
            </a:r>
            <a:r>
              <a:rPr lang="ru-RU" sz="1800" dirty="0">
                <a:latin typeface="Arial" charset="0"/>
              </a:rPr>
              <a:t>», награждена премией «Серебряный лучник» в номинации «Мастер</a:t>
            </a:r>
            <a:r>
              <a:rPr lang="ru-RU" sz="1800" dirty="0" smtClean="0">
                <a:latin typeface="Arial" charset="0"/>
              </a:rPr>
              <a:t>».</a:t>
            </a:r>
          </a:p>
          <a:p>
            <a:pPr algn="just">
              <a:buFontTx/>
              <a:buNone/>
            </a:pPr>
            <a:endParaRPr lang="ru-RU" sz="1800" b="1" dirty="0">
              <a:latin typeface="Arial" charset="0"/>
            </a:endParaRPr>
          </a:p>
          <a:p>
            <a:pPr algn="just">
              <a:buFontTx/>
              <a:buNone/>
            </a:pPr>
            <a:r>
              <a:rPr lang="ru-RU" sz="1800" b="1" dirty="0" smtClean="0">
                <a:latin typeface="Arial" charset="0"/>
              </a:rPr>
              <a:t>Дисциплина</a:t>
            </a:r>
            <a:r>
              <a:rPr lang="ru-RU" sz="1800" b="1" dirty="0">
                <a:latin typeface="Arial" charset="0"/>
              </a:rPr>
              <a:t>:</a:t>
            </a:r>
            <a:r>
              <a:rPr lang="ru-RU" sz="1800" dirty="0">
                <a:latin typeface="Arial" charset="0"/>
              </a:rPr>
              <a:t> </a:t>
            </a:r>
            <a:r>
              <a:rPr lang="ru-RU" sz="1800" dirty="0"/>
              <a:t>Технологии управления общественным мнением</a:t>
            </a:r>
            <a:endParaRPr lang="ru-RU" sz="1800" dirty="0">
              <a:latin typeface="Arial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42B94-476C-4FC3-AA50-BC86922A4D6D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pic>
        <p:nvPicPr>
          <p:cNvPr id="1026" name="Picture 2" descr="http://www.luchnik.ru/upload/s4y_persons_trusties/34/Image/Nataliya_Mandrova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388" y="2060848"/>
            <a:ext cx="2540000" cy="3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673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92465F"/>
                </a:solidFill>
                <a:latin typeface="+mn-lt"/>
              </a:rPr>
              <a:t>Плотникова Наталья Викторовна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23528" y="1771650"/>
            <a:ext cx="4968552" cy="4281487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1800" b="1" dirty="0">
                <a:latin typeface="Arial" charset="0"/>
              </a:rPr>
              <a:t>Место работы и должность в настоящее время: </a:t>
            </a:r>
          </a:p>
          <a:p>
            <a:pPr algn="just">
              <a:buFontTx/>
              <a:buNone/>
            </a:pPr>
            <a:r>
              <a:rPr lang="ru-RU" sz="1800" dirty="0">
                <a:latin typeface="Arial" charset="0"/>
              </a:rPr>
              <a:t>Советник президента </a:t>
            </a:r>
            <a:r>
              <a:rPr lang="ru-RU" sz="1800" dirty="0" smtClean="0">
                <a:latin typeface="Arial" charset="0"/>
              </a:rPr>
              <a:t>Компании </a:t>
            </a:r>
            <a:r>
              <a:rPr lang="ru-RU" sz="1800" dirty="0">
                <a:latin typeface="Arial" charset="0"/>
              </a:rPr>
              <a:t>Развития Общественных </a:t>
            </a:r>
            <a:r>
              <a:rPr lang="ru-RU" sz="1800" dirty="0" smtClean="0">
                <a:latin typeface="Arial" charset="0"/>
              </a:rPr>
              <a:t>Связей</a:t>
            </a:r>
          </a:p>
          <a:p>
            <a:pPr algn="just">
              <a:buFontTx/>
              <a:buNone/>
            </a:pPr>
            <a:r>
              <a:rPr lang="ru-RU" sz="1800" b="1" dirty="0" smtClean="0"/>
              <a:t>Опыт </a:t>
            </a:r>
            <a:r>
              <a:rPr lang="ru-RU" sz="1800" b="1" dirty="0"/>
              <a:t>работы и достижения</a:t>
            </a:r>
            <a:r>
              <a:rPr lang="ru-RU" sz="1800" b="1" dirty="0" smtClean="0"/>
              <a:t>: </a:t>
            </a:r>
            <a:r>
              <a:rPr lang="ru-RU" sz="1800" dirty="0">
                <a:latin typeface="Arial" charset="0"/>
              </a:rPr>
              <a:t>Стаж работы в PR 13 лет. </a:t>
            </a:r>
            <a:r>
              <a:rPr lang="ru-RU" sz="1800" dirty="0" smtClean="0">
                <a:latin typeface="Arial" charset="0"/>
              </a:rPr>
              <a:t>С </a:t>
            </a:r>
            <a:r>
              <a:rPr lang="ru-RU" sz="1800" dirty="0">
                <a:latin typeface="Arial" charset="0"/>
              </a:rPr>
              <a:t>1997 года ведет экспертно-аналитическую и проектную деятельность в сферах международного гуманитарного сотрудничества и содействия международному развитию. Являлась советником заместителя генерального директора ФГУП РАМИ «РИА Новости</a:t>
            </a:r>
            <a:r>
              <a:rPr lang="ru-RU" sz="1800" dirty="0" smtClean="0">
                <a:latin typeface="Arial" charset="0"/>
              </a:rPr>
              <a:t>». Кандидат политических наук.</a:t>
            </a:r>
            <a:endParaRPr lang="ru-RU" sz="1800" b="1" dirty="0">
              <a:latin typeface="Arial" charset="0"/>
            </a:endParaRPr>
          </a:p>
          <a:p>
            <a:pPr algn="just">
              <a:buFontTx/>
              <a:buNone/>
            </a:pPr>
            <a:r>
              <a:rPr lang="ru-RU" sz="1800" b="1" dirty="0" smtClean="0">
                <a:latin typeface="Arial" charset="0"/>
              </a:rPr>
              <a:t>Дисциплина</a:t>
            </a:r>
            <a:r>
              <a:rPr lang="ru-RU" sz="1800" b="1" dirty="0">
                <a:latin typeface="Arial" charset="0"/>
              </a:rPr>
              <a:t>:</a:t>
            </a:r>
            <a:r>
              <a:rPr lang="ru-RU" sz="1800" dirty="0">
                <a:latin typeface="Arial" charset="0"/>
              </a:rPr>
              <a:t> </a:t>
            </a:r>
            <a:r>
              <a:rPr lang="ru-RU" sz="1800" dirty="0"/>
              <a:t>Стратегический менеджмент PR-агентства и PR-отдела</a:t>
            </a:r>
            <a:endParaRPr lang="ru-RU" sz="1800" dirty="0">
              <a:latin typeface="Arial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42B94-476C-4FC3-AA50-BC86922A4D6D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196958"/>
            <a:ext cx="3419047" cy="3622507"/>
          </a:xfrm>
        </p:spPr>
      </p:pic>
    </p:spTree>
    <p:extLst>
      <p:ext uri="{BB962C8B-B14F-4D97-AF65-F5344CB8AC3E}">
        <p14:creationId xmlns:p14="http://schemas.microsoft.com/office/powerpoint/2010/main" val="11552370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395288" y="549275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92465F"/>
                </a:solidFill>
                <a:latin typeface="+mn-lt"/>
              </a:rPr>
              <a:t>Сазонов Алексей Дмитриевич</a:t>
            </a:r>
          </a:p>
        </p:txBody>
      </p:sp>
      <p:sp>
        <p:nvSpPr>
          <p:cNvPr id="20483" name="Текст 2"/>
          <p:cNvSpPr>
            <a:spLocks noGrp="1"/>
          </p:cNvSpPr>
          <p:nvPr>
            <p:ph type="body" sz="half" idx="1"/>
          </p:nvPr>
        </p:nvSpPr>
        <p:spPr>
          <a:xfrm>
            <a:off x="360870" y="1538043"/>
            <a:ext cx="5040560" cy="4641850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1800" b="1" dirty="0" smtClean="0"/>
              <a:t>Ученая степень, звание</a:t>
            </a:r>
            <a:r>
              <a:rPr lang="ru-RU" sz="1800" dirty="0" smtClean="0"/>
              <a:t>: Кандидат технических наук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800" b="1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1" dirty="0" smtClean="0"/>
              <a:t>Место </a:t>
            </a:r>
            <a:r>
              <a:rPr lang="ru-RU" sz="1800" b="1" dirty="0"/>
              <a:t>работы и должность в настоящее время: </a:t>
            </a:r>
            <a:r>
              <a:rPr lang="ru-RU" sz="1800" dirty="0"/>
              <a:t>партнер, руководитель </a:t>
            </a:r>
            <a:r>
              <a:rPr lang="ru-RU" sz="1800" dirty="0" err="1"/>
              <a:t>медианаправления</a:t>
            </a:r>
            <a:r>
              <a:rPr lang="ru-RU" sz="1800" dirty="0"/>
              <a:t> Консалтинговой компании </a:t>
            </a:r>
            <a:r>
              <a:rPr lang="ru-RU" sz="1800" dirty="0" err="1"/>
              <a:t>CupMedia</a:t>
            </a:r>
            <a:endParaRPr lang="ru-RU" sz="18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1" dirty="0"/>
              <a:t>Опыт работы и достижения: </a:t>
            </a:r>
            <a:r>
              <a:rPr lang="ru-RU" sz="1800" dirty="0"/>
              <a:t>в рекламном бизнесе более 15 лет. Работал в ведущих рекламных агентствах: Максима, </a:t>
            </a:r>
            <a:r>
              <a:rPr lang="ru-RU" sz="1800" dirty="0" err="1"/>
              <a:t>D'Arcy</a:t>
            </a:r>
            <a:r>
              <a:rPr lang="ru-RU" sz="1800" dirty="0"/>
              <a:t>, </a:t>
            </a:r>
            <a:r>
              <a:rPr lang="ru-RU" sz="1800" dirty="0" err="1"/>
              <a:t>Radical</a:t>
            </a:r>
            <a:r>
              <a:rPr lang="ru-RU" sz="1800" dirty="0"/>
              <a:t> </a:t>
            </a:r>
            <a:r>
              <a:rPr lang="ru-RU" sz="1800" dirty="0" err="1"/>
              <a:t>Media</a:t>
            </a:r>
            <a:r>
              <a:rPr lang="ru-RU" sz="1800" dirty="0"/>
              <a:t>, NFQ; и компаниях на позициях: руководитель группы, </a:t>
            </a:r>
            <a:r>
              <a:rPr lang="ru-RU" sz="1800" dirty="0" err="1"/>
              <a:t>медиадиректор</a:t>
            </a:r>
            <a:r>
              <a:rPr lang="ru-RU" sz="1800" dirty="0"/>
              <a:t>, директор по стратегическому планированию, директор по рекламе и маркетингу.</a:t>
            </a:r>
          </a:p>
          <a:p>
            <a:pPr algn="just">
              <a:buFontTx/>
              <a:buNone/>
            </a:pPr>
            <a:endParaRPr lang="ru-RU" sz="1800" b="1" dirty="0" smtClean="0"/>
          </a:p>
          <a:p>
            <a:pPr algn="just">
              <a:buFontTx/>
              <a:buNone/>
            </a:pPr>
            <a:r>
              <a:rPr lang="ru-RU" sz="1800" b="1" dirty="0" smtClean="0"/>
              <a:t>Дисциплины: </a:t>
            </a:r>
            <a:r>
              <a:rPr lang="ru-RU" sz="1800" dirty="0"/>
              <a:t>Управление </a:t>
            </a:r>
            <a:r>
              <a:rPr lang="ru-RU" sz="1800" dirty="0" err="1"/>
              <a:t>медиамиксом</a:t>
            </a:r>
            <a:endParaRPr lang="ru-RU" sz="1800" dirty="0" smtClean="0"/>
          </a:p>
        </p:txBody>
      </p:sp>
      <p:pic>
        <p:nvPicPr>
          <p:cNvPr id="20484" name="Содержимое 4" descr="Алексей Сазонов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28053" y="1842843"/>
            <a:ext cx="2881313" cy="4032250"/>
          </a:xfrm>
        </p:spPr>
      </p:pic>
    </p:spTree>
    <p:extLst>
      <p:ext uri="{BB962C8B-B14F-4D97-AF65-F5344CB8AC3E}">
        <p14:creationId xmlns:p14="http://schemas.microsoft.com/office/powerpoint/2010/main" val="44577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82404"/>
            <a:ext cx="8208962" cy="863600"/>
          </a:xfrm>
        </p:spPr>
        <p:txBody>
          <a:bodyPr/>
          <a:lstStyle/>
          <a:p>
            <a:r>
              <a:rPr lang="ru-RU" dirty="0" smtClean="0">
                <a:solidFill>
                  <a:srgbClr val="92465F"/>
                </a:solidFill>
                <a:latin typeface="+mn-lt"/>
              </a:rPr>
              <a:t>Селюкова Юлия Евгеньевна</a:t>
            </a:r>
            <a:endParaRPr lang="ru-RU" dirty="0">
              <a:solidFill>
                <a:srgbClr val="92465F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23850" y="1628801"/>
            <a:ext cx="4968230" cy="45688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800" b="1" dirty="0" smtClean="0"/>
              <a:t>Место </a:t>
            </a:r>
            <a:r>
              <a:rPr lang="ru-RU" sz="1800" b="1" dirty="0"/>
              <a:t>работы и должность в настоящее время: </a:t>
            </a:r>
            <a:r>
              <a:rPr lang="ru-RU" sz="1800" dirty="0"/>
              <a:t>Директор </a:t>
            </a:r>
            <a:r>
              <a:rPr lang="ru-RU" sz="1800" dirty="0" smtClean="0"/>
              <a:t>проекта </a:t>
            </a:r>
            <a:r>
              <a:rPr lang="ru-RU" sz="1800" dirty="0"/>
              <a:t>«Новые лидеры в образовании</a:t>
            </a:r>
            <a:r>
              <a:rPr lang="ru-RU" sz="1800" dirty="0" smtClean="0"/>
              <a:t>» Благотворительного Фонда </a:t>
            </a:r>
            <a:r>
              <a:rPr lang="ru-RU" sz="1800" dirty="0"/>
              <a:t>Сбербанка «Вклад в </a:t>
            </a:r>
            <a:r>
              <a:rPr lang="ru-RU" sz="1800" dirty="0" smtClean="0"/>
              <a:t>будущее»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800" b="1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1" dirty="0" smtClean="0"/>
              <a:t>Опыт </a:t>
            </a:r>
            <a:r>
              <a:rPr lang="ru-RU" sz="1800" b="1" dirty="0"/>
              <a:t>работы и </a:t>
            </a:r>
            <a:r>
              <a:rPr lang="ru-RU" sz="1800" b="1" dirty="0" smtClean="0"/>
              <a:t>достижения: </a:t>
            </a:r>
            <a:r>
              <a:rPr lang="ru-RU" sz="1800" dirty="0" smtClean="0"/>
              <a:t>директор </a:t>
            </a:r>
            <a:r>
              <a:rPr lang="ru-RU" sz="1800" dirty="0"/>
              <a:t>НП «Лифт в будущее</a:t>
            </a:r>
            <a:r>
              <a:rPr lang="ru-RU" sz="1800" dirty="0" smtClean="0"/>
              <a:t>», директор по развитию Российской экономической школы, директор </a:t>
            </a:r>
            <a:r>
              <a:rPr lang="ru-RU" sz="1800" dirty="0"/>
              <a:t>по маркетингу </a:t>
            </a:r>
            <a:r>
              <a:rPr lang="ru-RU" sz="1800" dirty="0" smtClean="0"/>
              <a:t>в </a:t>
            </a:r>
            <a:r>
              <a:rPr lang="ru-RU" sz="1800" dirty="0" err="1" smtClean="0"/>
              <a:t>Sanoma</a:t>
            </a:r>
            <a:r>
              <a:rPr lang="ru-RU" sz="1800" dirty="0" smtClean="0"/>
              <a:t> </a:t>
            </a:r>
            <a:r>
              <a:rPr lang="ru-RU" sz="1800" dirty="0" err="1"/>
              <a:t>Independent</a:t>
            </a:r>
            <a:r>
              <a:rPr lang="ru-RU" sz="1800" dirty="0"/>
              <a:t> </a:t>
            </a:r>
            <a:r>
              <a:rPr lang="ru-RU" sz="1800" dirty="0" err="1" smtClean="0"/>
              <a:t>Media</a:t>
            </a:r>
            <a:r>
              <a:rPr lang="ru-RU" sz="1800" dirty="0" smtClean="0"/>
              <a:t>, деловой газете </a:t>
            </a:r>
            <a:r>
              <a:rPr lang="ru-RU" sz="1800" dirty="0"/>
              <a:t>«Ведомости» и </a:t>
            </a:r>
            <a:r>
              <a:rPr lang="ru-RU" sz="1800" dirty="0" smtClean="0"/>
              <a:t>журнале </a:t>
            </a:r>
            <a:r>
              <a:rPr lang="ru-RU" sz="1800" dirty="0" err="1"/>
              <a:t>SmartMoney</a:t>
            </a:r>
            <a:r>
              <a:rPr lang="ru-RU" sz="1800" dirty="0"/>
              <a:t>. </a:t>
            </a:r>
            <a:r>
              <a:rPr lang="ru-RU" sz="1800" dirty="0" smtClean="0"/>
              <a:t>Начальник </a:t>
            </a:r>
            <a:r>
              <a:rPr lang="ru-RU" sz="1800" dirty="0"/>
              <a:t>Центра корпоративных коммуникаций финансовой компании </a:t>
            </a:r>
            <a:r>
              <a:rPr lang="ru-RU" sz="1800" dirty="0" smtClean="0"/>
              <a:t>«</a:t>
            </a:r>
            <a:r>
              <a:rPr lang="ru-RU" sz="1800" dirty="0" err="1"/>
              <a:t>Европлан</a:t>
            </a:r>
            <a:r>
              <a:rPr lang="ru-RU" sz="1800" dirty="0"/>
              <a:t>». Более 10 лет проработала в </a:t>
            </a:r>
            <a:r>
              <a:rPr lang="ru-RU" sz="1800" dirty="0" err="1"/>
              <a:t>в</a:t>
            </a:r>
            <a:r>
              <a:rPr lang="ru-RU" sz="1800" dirty="0"/>
              <a:t> </a:t>
            </a:r>
            <a:r>
              <a:rPr lang="ru-RU" sz="1800" dirty="0" smtClean="0"/>
              <a:t>департаментах </a:t>
            </a:r>
            <a:r>
              <a:rPr lang="ru-RU" sz="1800" dirty="0"/>
              <a:t>маркетинга </a:t>
            </a:r>
            <a:r>
              <a:rPr lang="ru-RU" sz="1800" dirty="0" smtClean="0"/>
              <a:t>компаний </a:t>
            </a:r>
            <a:r>
              <a:rPr lang="ru-RU" sz="1800" dirty="0" err="1" smtClean="0"/>
              <a:t>Hershey</a:t>
            </a:r>
            <a:r>
              <a:rPr lang="ru-RU" sz="1800" dirty="0" smtClean="0"/>
              <a:t> </a:t>
            </a:r>
            <a:r>
              <a:rPr lang="ru-RU" sz="1800" dirty="0" err="1"/>
              <a:t>Foods</a:t>
            </a:r>
            <a:r>
              <a:rPr lang="ru-RU" sz="1800" dirty="0"/>
              <a:t>, </a:t>
            </a:r>
            <a:r>
              <a:rPr lang="ru-RU" sz="1800" dirty="0" err="1"/>
              <a:t>Unilever</a:t>
            </a:r>
            <a:r>
              <a:rPr lang="ru-RU" sz="1800" dirty="0"/>
              <a:t>, </a:t>
            </a:r>
            <a:r>
              <a:rPr lang="ru-RU" sz="1800" dirty="0" err="1" smtClean="0"/>
              <a:t>Mondeliz</a:t>
            </a:r>
            <a:r>
              <a:rPr lang="ru-RU" sz="1800" dirty="0" smtClean="0"/>
              <a:t>. </a:t>
            </a:r>
            <a:endParaRPr lang="ru-RU" sz="1800" dirty="0"/>
          </a:p>
          <a:p>
            <a:pPr algn="just">
              <a:buFontTx/>
              <a:buNone/>
            </a:pPr>
            <a:endParaRPr lang="ru-RU" sz="1800" b="1" dirty="0" smtClean="0"/>
          </a:p>
          <a:p>
            <a:pPr algn="just">
              <a:buFontTx/>
              <a:buNone/>
            </a:pPr>
            <a:r>
              <a:rPr lang="ru-RU" sz="1800" b="1" dirty="0" smtClean="0"/>
              <a:t>Дисциплина: </a:t>
            </a:r>
            <a:r>
              <a:rPr lang="ru-RU" sz="1800" dirty="0" err="1"/>
              <a:t>Репутационный</a:t>
            </a:r>
            <a:r>
              <a:rPr lang="ru-RU" sz="1800" dirty="0"/>
              <a:t> менеджмент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42B94-476C-4FC3-AA50-BC86922A4D6D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80112" y="2564904"/>
            <a:ext cx="3429000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4558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2465F"/>
                </a:solidFill>
                <a:latin typeface="+mn-lt"/>
              </a:rPr>
              <a:t>Черкашина Анастасия Алексеевна</a:t>
            </a:r>
            <a:endParaRPr lang="ru-RU" dirty="0">
              <a:solidFill>
                <a:srgbClr val="92465F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23528" y="1708150"/>
            <a:ext cx="4752528" cy="474518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1" dirty="0"/>
              <a:t>Место работы и должность в настоящее время: </a:t>
            </a:r>
            <a:r>
              <a:rPr lang="ru-RU" sz="2000" dirty="0"/>
              <a:t>Руководитель направления качественных исследований </a:t>
            </a:r>
            <a:r>
              <a:rPr lang="ru-RU" sz="2000" dirty="0" smtClean="0"/>
              <a:t>Компании </a:t>
            </a:r>
            <a:r>
              <a:rPr lang="ru-RU" sz="2000" dirty="0"/>
              <a:t>Мост Маркетинг. </a:t>
            </a:r>
            <a:r>
              <a:rPr lang="ru-RU" sz="2000" dirty="0" smtClean="0"/>
              <a:t>Специализируется </a:t>
            </a:r>
            <a:r>
              <a:rPr lang="ru-RU" sz="2000" dirty="0"/>
              <a:t>на </a:t>
            </a:r>
            <a:r>
              <a:rPr lang="ru-RU" sz="2000" dirty="0" smtClean="0"/>
              <a:t>проведении </a:t>
            </a:r>
            <a:r>
              <a:rPr lang="ru-RU" sz="2000" dirty="0" err="1"/>
              <a:t>воркшопов</a:t>
            </a:r>
            <a:r>
              <a:rPr lang="ru-RU" sz="2000" dirty="0"/>
              <a:t>, тренингов, </a:t>
            </a:r>
            <a:r>
              <a:rPr lang="ru-RU" sz="2000" dirty="0" err="1"/>
              <a:t>юзабилити</a:t>
            </a:r>
            <a:r>
              <a:rPr lang="ru-RU" sz="2000" dirty="0"/>
              <a:t> исследований, онлайн </a:t>
            </a:r>
            <a:r>
              <a:rPr lang="ru-RU" sz="2000" dirty="0" smtClean="0"/>
              <a:t>исследований.</a:t>
            </a:r>
          </a:p>
          <a:p>
            <a:pPr marL="0" indent="0" algn="just">
              <a:buNone/>
            </a:pPr>
            <a:r>
              <a:rPr lang="ru-RU" sz="2000" b="1" dirty="0" smtClean="0"/>
              <a:t>Опыт </a:t>
            </a:r>
            <a:r>
              <a:rPr lang="ru-RU" sz="2000" b="1" dirty="0"/>
              <a:t>работы и достижения</a:t>
            </a:r>
            <a:r>
              <a:rPr lang="ru-RU" sz="2000" b="1" dirty="0" smtClean="0"/>
              <a:t>: </a:t>
            </a:r>
            <a:r>
              <a:rPr lang="ru-RU" sz="2000" dirty="0" smtClean="0"/>
              <a:t>работала во</a:t>
            </a:r>
            <a:r>
              <a:rPr lang="ru-RU" sz="2000" b="1" dirty="0" smtClean="0"/>
              <a:t> </a:t>
            </a:r>
            <a:r>
              <a:rPr lang="ru-RU" sz="2000" dirty="0" smtClean="0"/>
              <a:t>ВЦИОМ</a:t>
            </a:r>
            <a:r>
              <a:rPr lang="ru-RU" sz="2000" dirty="0"/>
              <a:t>, </a:t>
            </a:r>
            <a:r>
              <a:rPr lang="ru-RU" sz="2000" dirty="0" smtClean="0"/>
              <a:t>Институте </a:t>
            </a:r>
            <a:r>
              <a:rPr lang="ru-RU" sz="2000" dirty="0"/>
              <a:t>Социологии РАН; </a:t>
            </a:r>
            <a:r>
              <a:rPr lang="ru-RU" sz="2000" dirty="0" smtClean="0"/>
              <a:t>компаниях </a:t>
            </a:r>
            <a:r>
              <a:rPr lang="ru-RU" sz="2000" dirty="0" err="1" smtClean="0"/>
              <a:t>Синовейт-Комкон</a:t>
            </a:r>
            <a:r>
              <a:rPr lang="ru-RU" sz="2000" dirty="0"/>
              <a:t>,</a:t>
            </a:r>
            <a:r>
              <a:rPr lang="ru-RU" sz="2000" dirty="0" smtClean="0"/>
              <a:t> </a:t>
            </a:r>
            <a:r>
              <a:rPr lang="ru-RU" sz="2000" dirty="0" err="1" smtClean="0"/>
              <a:t>Ipsos</a:t>
            </a:r>
            <a:r>
              <a:rPr lang="ru-RU" sz="2000" dirty="0" smtClean="0"/>
              <a:t> и др.</a:t>
            </a:r>
            <a:endParaRPr lang="ru-RU" sz="2000" dirty="0"/>
          </a:p>
          <a:p>
            <a:pPr marL="0" indent="0" algn="just">
              <a:buNone/>
            </a:pPr>
            <a:endParaRPr lang="ru-RU" sz="2000" b="1" dirty="0" smtClean="0"/>
          </a:p>
          <a:p>
            <a:pPr marL="0" indent="0" algn="just">
              <a:buNone/>
            </a:pPr>
            <a:r>
              <a:rPr lang="ru-RU" sz="2000" b="1" dirty="0" smtClean="0"/>
              <a:t>Дисциплина: </a:t>
            </a:r>
            <a:r>
              <a:rPr lang="ru-RU" sz="2000" dirty="0"/>
              <a:t>Эффективность рекламных </a:t>
            </a:r>
            <a:r>
              <a:rPr lang="ru-RU" sz="2000" dirty="0" smtClean="0"/>
              <a:t>кампаний</a:t>
            </a:r>
            <a:endParaRPr lang="ru-RU" sz="20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42B94-476C-4FC3-AA50-BC86922A4D6D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pic>
        <p:nvPicPr>
          <p:cNvPr id="6" name="Picture 2" descr="https://scontent.xx.fbcdn.net/v/t1.0-9/10917040_820677267986303_771592686179668068_n.jpg?oh=82dfa51c7e38743ff2dbfd4be70553a5&amp;oe=57C9516C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132856"/>
            <a:ext cx="3496741" cy="349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3442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92465F"/>
                </a:solidFill>
                <a:latin typeface="+mn-lt"/>
              </a:rPr>
              <a:t>Чумиков</a:t>
            </a:r>
            <a:r>
              <a:rPr lang="ru-RU" dirty="0" smtClean="0">
                <a:solidFill>
                  <a:srgbClr val="92465F"/>
                </a:solidFill>
                <a:latin typeface="+mn-lt"/>
              </a:rPr>
              <a:t> Александр Николаевич</a:t>
            </a:r>
            <a:endParaRPr lang="ru-RU" dirty="0">
              <a:solidFill>
                <a:srgbClr val="92465F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23528" y="1708150"/>
            <a:ext cx="5616624" cy="474518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1" dirty="0"/>
              <a:t>Место работы и должность в настоящее время: </a:t>
            </a:r>
            <a:r>
              <a:rPr lang="ru-RU" sz="2000" dirty="0"/>
              <a:t>президент </a:t>
            </a:r>
            <a:r>
              <a:rPr lang="ru-RU" sz="2000" dirty="0" smtClean="0"/>
              <a:t>агентства Международный </a:t>
            </a:r>
            <a:r>
              <a:rPr lang="ru-RU" sz="2000" dirty="0"/>
              <a:t>пресс-клуб. </a:t>
            </a:r>
            <a:r>
              <a:rPr lang="ru-RU" sz="2000" dirty="0" err="1"/>
              <a:t>Чумиков</a:t>
            </a:r>
            <a:r>
              <a:rPr lang="ru-RU" sz="2000" dirty="0"/>
              <a:t> PR и консалтинг</a:t>
            </a:r>
            <a:endParaRPr lang="ru-RU" sz="2000" dirty="0" smtClean="0"/>
          </a:p>
          <a:p>
            <a:pPr marL="0" indent="0" algn="just">
              <a:buNone/>
            </a:pPr>
            <a:r>
              <a:rPr lang="ru-RU" sz="2000" b="1" dirty="0" smtClean="0"/>
              <a:t>Опыт </a:t>
            </a:r>
            <a:r>
              <a:rPr lang="ru-RU" sz="2000" b="1" dirty="0"/>
              <a:t>работы и достижения</a:t>
            </a:r>
            <a:r>
              <a:rPr lang="ru-RU" sz="2000" b="1" dirty="0" smtClean="0"/>
              <a:t>:</a:t>
            </a:r>
            <a:endParaRPr lang="ru-RU" sz="2000" dirty="0"/>
          </a:p>
          <a:p>
            <a:pPr marL="0" indent="0" algn="just">
              <a:buNone/>
            </a:pPr>
            <a:r>
              <a:rPr lang="ru-RU" sz="2000" dirty="0" smtClean="0"/>
              <a:t>Член экспертного совета </a:t>
            </a:r>
            <a:r>
              <a:rPr lang="ru-RU" sz="2000" dirty="0"/>
              <a:t>Российской Ассоциации по связям с общественностью (РАСО</a:t>
            </a:r>
            <a:r>
              <a:rPr lang="ru-RU" sz="2000" dirty="0" smtClean="0"/>
              <a:t>), </a:t>
            </a:r>
            <a:r>
              <a:rPr lang="ru-RU" sz="2000" dirty="0"/>
              <a:t>президент Академии политической науки (АПН). Лауреат Национальной премии в области связей с общественностью "Серебряный лучник", премии Союза журналистов России, специальной премии Государственного департамента США.</a:t>
            </a:r>
            <a:endParaRPr lang="ru-RU" sz="2000" dirty="0" smtClean="0"/>
          </a:p>
          <a:p>
            <a:pPr marL="0" indent="0" algn="just">
              <a:buNone/>
            </a:pPr>
            <a:endParaRPr lang="ru-RU" sz="2000" b="1" dirty="0" smtClean="0"/>
          </a:p>
          <a:p>
            <a:pPr marL="0" indent="0" algn="just">
              <a:buNone/>
            </a:pPr>
            <a:r>
              <a:rPr lang="ru-RU" sz="2000" b="1" dirty="0" smtClean="0"/>
              <a:t>Дисциплина: </a:t>
            </a:r>
            <a:r>
              <a:rPr lang="en-US" sz="2000" dirty="0" smtClean="0"/>
              <a:t>PR</a:t>
            </a:r>
            <a:r>
              <a:rPr lang="ru-RU" sz="2000" dirty="0" smtClean="0"/>
              <a:t> в государственных структурах, Технологии </a:t>
            </a:r>
            <a:r>
              <a:rPr lang="en-US" sz="2000" dirty="0" smtClean="0"/>
              <a:t>GR</a:t>
            </a:r>
            <a:endParaRPr lang="ru-RU" sz="20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42B94-476C-4FC3-AA50-BC86922A4D6D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348880"/>
            <a:ext cx="2614660" cy="2880320"/>
          </a:xfrm>
        </p:spPr>
      </p:pic>
    </p:spTree>
    <p:extLst>
      <p:ext uri="{BB962C8B-B14F-4D97-AF65-F5344CB8AC3E}">
        <p14:creationId xmlns:p14="http://schemas.microsoft.com/office/powerpoint/2010/main" val="26535676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2465F"/>
                </a:solidFill>
                <a:latin typeface="+mn-lt"/>
              </a:rPr>
              <a:t>Шевелева Ольга Владимировна</a:t>
            </a:r>
            <a:endParaRPr lang="ru-RU" dirty="0">
              <a:solidFill>
                <a:srgbClr val="92465F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23850" y="1916113"/>
            <a:ext cx="5400278" cy="4281487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b="1" dirty="0"/>
              <a:t>Опыт работы и достижения: </a:t>
            </a:r>
            <a:r>
              <a:rPr lang="ru-RU" sz="1800" dirty="0" smtClean="0"/>
              <a:t>Тренер-консультант </a:t>
            </a:r>
            <a:r>
              <a:rPr lang="ru-RU" sz="1800" dirty="0"/>
              <a:t>и эксперт по вопросам современного делового протокола и этикета с 24-летним </a:t>
            </a:r>
            <a:r>
              <a:rPr lang="ru-RU" sz="1800" dirty="0" smtClean="0"/>
              <a:t>стажем. Член </a:t>
            </a:r>
            <a:r>
              <a:rPr lang="ru-RU" sz="1800" dirty="0"/>
              <a:t>Национальной ассоциации специалистов по протоколу.</a:t>
            </a:r>
          </a:p>
          <a:p>
            <a:pPr marL="0" indent="0" algn="just">
              <a:buNone/>
            </a:pPr>
            <a:r>
              <a:rPr lang="ru-RU" sz="1800" dirty="0" smtClean="0"/>
              <a:t>Автор </a:t>
            </a:r>
            <a:r>
              <a:rPr lang="ru-RU" sz="1800" dirty="0"/>
              <a:t>книг «Организация ведения переговоров» (2007, 2014), «Манеры для карьеры» (2014), «Атлет и этикет» (2016).</a:t>
            </a:r>
          </a:p>
          <a:p>
            <a:pPr marL="0" indent="0" algn="just">
              <a:buNone/>
            </a:pPr>
            <a:r>
              <a:rPr lang="ru-RU" sz="1800" dirty="0" smtClean="0"/>
              <a:t>Сертифицирована </a:t>
            </a:r>
            <a:r>
              <a:rPr lang="ru-RU" sz="1800" dirty="0"/>
              <a:t>Дипломатической академией Министерства иностранных дел Российской </a:t>
            </a:r>
            <a:r>
              <a:rPr lang="ru-RU" sz="1800" dirty="0" smtClean="0"/>
              <a:t>Федерации.</a:t>
            </a:r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r>
              <a:rPr lang="ru-RU" sz="1800" b="1" dirty="0" smtClean="0"/>
              <a:t>Дисциплина:</a:t>
            </a:r>
            <a:r>
              <a:rPr lang="ru-RU" sz="1800" dirty="0" smtClean="0"/>
              <a:t> Деловые коммуникации, этикет и протокол.</a:t>
            </a:r>
            <a:endParaRPr lang="ru-RU" sz="1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42B94-476C-4FC3-AA50-BC86922A4D6D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pic>
        <p:nvPicPr>
          <p:cNvPr id="1027" name="Рисунок 1" descr="http://s1.moscowbooks.ru/image/news/2014102216435038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204864"/>
            <a:ext cx="231457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61045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92465F"/>
                </a:solidFill>
                <a:latin typeface="+mn-lt"/>
              </a:rPr>
              <a:t>Щербатюк</a:t>
            </a:r>
            <a:r>
              <a:rPr lang="ru-RU" dirty="0" smtClean="0">
                <a:solidFill>
                  <a:srgbClr val="92465F"/>
                </a:solidFill>
                <a:latin typeface="+mn-lt"/>
              </a:rPr>
              <a:t> Анна Сергеевна</a:t>
            </a:r>
            <a:endParaRPr lang="ru-RU" dirty="0">
              <a:solidFill>
                <a:srgbClr val="92465F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59630" y="1782044"/>
            <a:ext cx="4860441" cy="4281487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 smtClean="0"/>
              <a:t>Место </a:t>
            </a:r>
            <a:r>
              <a:rPr lang="ru-RU" sz="1800" b="1" dirty="0"/>
              <a:t>работы и должность в настоящее время: </a:t>
            </a:r>
            <a:endParaRPr lang="ru-RU" sz="1800" b="1" dirty="0" smtClean="0"/>
          </a:p>
          <a:p>
            <a:pPr marL="0" indent="0">
              <a:buNone/>
            </a:pPr>
            <a:r>
              <a:rPr lang="en-US" sz="1800" dirty="0" smtClean="0"/>
              <a:t>HR</a:t>
            </a:r>
            <a:r>
              <a:rPr lang="ru-RU" sz="1800" dirty="0" smtClean="0"/>
              <a:t>-директор</a:t>
            </a:r>
            <a:r>
              <a:rPr lang="en-US" sz="1800" dirty="0" smtClean="0"/>
              <a:t> </a:t>
            </a:r>
            <a:r>
              <a:rPr lang="en-US" sz="1800" dirty="0"/>
              <a:t>в ARK Group</a:t>
            </a:r>
            <a:endParaRPr lang="ru-RU" sz="1800" dirty="0"/>
          </a:p>
          <a:p>
            <a:pPr marL="0" indent="0" algn="just">
              <a:spcBef>
                <a:spcPts val="0"/>
              </a:spcBef>
              <a:buNone/>
            </a:pPr>
            <a:endParaRPr lang="ru-RU" sz="1800" b="1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1" dirty="0"/>
              <a:t>Опыт работы и достижения:</a:t>
            </a:r>
            <a:endParaRPr lang="ru-RU" sz="1800" dirty="0"/>
          </a:p>
          <a:p>
            <a:pPr algn="just">
              <a:buFontTx/>
              <a:buNone/>
            </a:pPr>
            <a:r>
              <a:rPr lang="ru-RU" sz="1800" dirty="0"/>
              <a:t>Опыт работы с </a:t>
            </a:r>
            <a:r>
              <a:rPr lang="ru-RU" sz="1800" dirty="0" smtClean="0"/>
              <a:t>персоналом 10 </a:t>
            </a:r>
            <a:r>
              <a:rPr lang="ru-RU" sz="1800" dirty="0"/>
              <a:t>лет (из них 6,5 лет в рекламной сфере</a:t>
            </a:r>
            <a:r>
              <a:rPr lang="ru-RU" sz="1800" dirty="0" smtClean="0"/>
              <a:t>). Ведение </a:t>
            </a:r>
            <a:r>
              <a:rPr lang="ru-RU" sz="1800" dirty="0"/>
              <a:t>полного цикла работ по подбору, адаптации, оценке и мотивации персонала, а также по поддержанию корпоративной культуры для семи рекламных агентств холдинга ARK GROUP (ARK CONNECT, INBRIEF, </a:t>
            </a:r>
            <a:r>
              <a:rPr lang="ru-RU" sz="1800" dirty="0" err="1"/>
              <a:t>Leto</a:t>
            </a:r>
            <a:r>
              <a:rPr lang="ru-RU" sz="1800" dirty="0"/>
              <a:t>, REPA, </a:t>
            </a:r>
            <a:r>
              <a:rPr lang="ru-RU" sz="1800" dirty="0" err="1"/>
              <a:t>PromoSpace</a:t>
            </a:r>
            <a:r>
              <a:rPr lang="ru-RU" sz="1800" dirty="0"/>
              <a:t>, </a:t>
            </a:r>
            <a:r>
              <a:rPr lang="ru-RU" sz="1800" dirty="0" err="1"/>
              <a:t>Brand</a:t>
            </a:r>
            <a:r>
              <a:rPr lang="ru-RU" sz="1800" dirty="0"/>
              <a:t> </a:t>
            </a:r>
            <a:r>
              <a:rPr lang="ru-RU" sz="1800" dirty="0" err="1"/>
              <a:t>Affairs</a:t>
            </a:r>
            <a:r>
              <a:rPr lang="ru-RU" sz="1800" dirty="0"/>
              <a:t>, </a:t>
            </a:r>
            <a:r>
              <a:rPr lang="ru-RU" sz="1800" dirty="0" err="1"/>
              <a:t>Sigma</a:t>
            </a:r>
            <a:r>
              <a:rPr lang="ru-RU" sz="1800" dirty="0" smtClean="0"/>
              <a:t>)</a:t>
            </a:r>
          </a:p>
          <a:p>
            <a:pPr algn="just">
              <a:buFontTx/>
              <a:buNone/>
            </a:pPr>
            <a:r>
              <a:rPr lang="ru-RU" sz="1800" b="1" dirty="0"/>
              <a:t>Дисциплина</a:t>
            </a:r>
            <a:r>
              <a:rPr lang="ru-RU" sz="1800" b="1" dirty="0" smtClean="0"/>
              <a:t>: </a:t>
            </a:r>
            <a:r>
              <a:rPr lang="en-US" sz="1800" dirty="0"/>
              <a:t>HR-</a:t>
            </a:r>
            <a:r>
              <a:rPr lang="ru-RU" sz="1800" dirty="0"/>
              <a:t>коммуникации</a:t>
            </a:r>
          </a:p>
          <a:p>
            <a:pPr algn="just">
              <a:buFontTx/>
              <a:buNone/>
            </a:pPr>
            <a:endParaRPr lang="ru-RU" sz="1800" b="1" dirty="0"/>
          </a:p>
          <a:p>
            <a:pPr algn="just">
              <a:buFontTx/>
              <a:buNone/>
            </a:pPr>
            <a:endParaRPr lang="ru-RU" sz="1800" b="1" dirty="0" smtClean="0"/>
          </a:p>
          <a:p>
            <a:pPr algn="just">
              <a:buFontTx/>
              <a:buNone/>
            </a:pPr>
            <a:endParaRPr lang="ru-RU" sz="1800" b="1" dirty="0"/>
          </a:p>
          <a:p>
            <a:pPr algn="just">
              <a:buFontTx/>
              <a:buNone/>
            </a:pPr>
            <a:endParaRPr lang="ru-RU" sz="1800" b="1" dirty="0" smtClean="0"/>
          </a:p>
          <a:p>
            <a:pPr algn="just">
              <a:buFontTx/>
              <a:buNone/>
            </a:pPr>
            <a:endParaRPr lang="ru-RU" sz="1800" b="1" dirty="0"/>
          </a:p>
          <a:p>
            <a:pPr algn="just">
              <a:buFontTx/>
              <a:buNone/>
            </a:pPr>
            <a:endParaRPr lang="ru-RU" sz="1800" b="1" dirty="0" smtClean="0"/>
          </a:p>
          <a:p>
            <a:pPr algn="just">
              <a:buFontTx/>
              <a:buNone/>
            </a:pPr>
            <a:endParaRPr lang="ru-RU" sz="1800" b="1" dirty="0"/>
          </a:p>
          <a:p>
            <a:pPr algn="just">
              <a:buFontTx/>
              <a:buNone/>
            </a:pPr>
            <a:r>
              <a:rPr lang="ru-RU" sz="1800" b="1" dirty="0" smtClean="0"/>
              <a:t>Дисциплина</a:t>
            </a:r>
            <a:r>
              <a:rPr lang="ru-RU" sz="1800" b="1" dirty="0"/>
              <a:t>: </a:t>
            </a:r>
            <a:r>
              <a:rPr lang="en-US" sz="1800" dirty="0"/>
              <a:t>HR-</a:t>
            </a:r>
            <a:r>
              <a:rPr lang="ru-RU" sz="1800" dirty="0"/>
              <a:t>коммуникации</a:t>
            </a: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08104" y="2268270"/>
            <a:ext cx="3312485" cy="3309034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42B94-476C-4FC3-AA50-BC86922A4D6D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71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196752"/>
            <a:ext cx="8229600" cy="4775423"/>
          </a:xfrm>
        </p:spPr>
        <p:txBody>
          <a:bodyPr/>
          <a:lstStyle/>
          <a:p>
            <a:pPr marL="0" indent="0" eaLnBrk="1" hangingPunct="1">
              <a:spcAft>
                <a:spcPts val="600"/>
              </a:spcAft>
              <a:buNone/>
            </a:pPr>
            <a:r>
              <a:rPr lang="ru-RU" b="1" dirty="0"/>
              <a:t>Выпускники  </a:t>
            </a:r>
            <a:r>
              <a:rPr lang="ru-RU" b="1" dirty="0" smtClean="0"/>
              <a:t>магистратуры направления «Реклама и связи с общественностью» будут готовы </a:t>
            </a:r>
            <a:r>
              <a:rPr lang="ru-RU" b="1" dirty="0"/>
              <a:t>к </a:t>
            </a:r>
            <a:endParaRPr lang="ru-RU" b="1" dirty="0" smtClean="0"/>
          </a:p>
          <a:p>
            <a:pPr marL="0" indent="0" eaLnBrk="1" hangingPunct="1">
              <a:spcAft>
                <a:spcPts val="600"/>
              </a:spcAft>
              <a:buNone/>
            </a:pPr>
            <a:endParaRPr lang="ru-RU" b="1" dirty="0" smtClean="0"/>
          </a:p>
          <a:p>
            <a:pPr marL="0" indent="0" eaLnBrk="1" hangingPunct="1">
              <a:spcAft>
                <a:spcPts val="600"/>
              </a:spcAft>
              <a:buNone/>
            </a:pPr>
            <a:endParaRPr lang="ru-RU" b="1" dirty="0" smtClean="0"/>
          </a:p>
          <a:p>
            <a:pPr eaLnBrk="1" hangingPunct="1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 smtClean="0"/>
              <a:t>организационно-управленческой </a:t>
            </a:r>
            <a:r>
              <a:rPr lang="ru-RU" dirty="0"/>
              <a:t>деятельности</a:t>
            </a:r>
            <a:r>
              <a:rPr lang="ru-RU" dirty="0" smtClean="0"/>
              <a:t>, </a:t>
            </a:r>
          </a:p>
          <a:p>
            <a:pPr eaLnBrk="1" hangingPunct="1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 smtClean="0"/>
              <a:t>коммуникационной деятельности. </a:t>
            </a:r>
            <a:endParaRPr lang="ru-RU" dirty="0"/>
          </a:p>
          <a:p>
            <a:pPr marL="0" indent="0" eaLnBrk="1" hangingPunct="1">
              <a:spcAft>
                <a:spcPts val="600"/>
              </a:spcAft>
              <a:buNone/>
            </a:pPr>
            <a:endParaRPr lang="ru-RU" sz="2200" dirty="0" smtClean="0"/>
          </a:p>
        </p:txBody>
      </p:sp>
      <p:sp>
        <p:nvSpPr>
          <p:cNvPr id="1331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6E0335-885F-46CD-B9D4-C12954452F8E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2465F"/>
                </a:solidFill>
                <a:latin typeface="+mn-lt"/>
              </a:rPr>
              <a:t>Курс «</a:t>
            </a:r>
            <a:r>
              <a:rPr lang="ru-RU" dirty="0" err="1" smtClean="0">
                <a:solidFill>
                  <a:srgbClr val="92465F"/>
                </a:solidFill>
                <a:latin typeface="+mn-lt"/>
              </a:rPr>
              <a:t>Спонсоринг</a:t>
            </a:r>
            <a:r>
              <a:rPr lang="ru-RU" dirty="0" smtClean="0">
                <a:solidFill>
                  <a:srgbClr val="92465F"/>
                </a:solidFill>
                <a:latin typeface="+mn-lt"/>
              </a:rPr>
              <a:t> и </a:t>
            </a:r>
            <a:r>
              <a:rPr lang="ru-RU" dirty="0" err="1" smtClean="0">
                <a:solidFill>
                  <a:srgbClr val="92465F"/>
                </a:solidFill>
                <a:latin typeface="+mn-lt"/>
              </a:rPr>
              <a:t>фандрайзинг</a:t>
            </a:r>
            <a:r>
              <a:rPr lang="ru-RU" dirty="0" smtClean="0">
                <a:solidFill>
                  <a:srgbClr val="92465F"/>
                </a:solidFill>
                <a:latin typeface="+mn-lt"/>
              </a:rPr>
              <a:t>»</a:t>
            </a:r>
            <a:endParaRPr lang="ru-RU" dirty="0">
              <a:solidFill>
                <a:srgbClr val="92465F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23849" y="1916113"/>
            <a:ext cx="5037137" cy="4281487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Ведут специалисты – </a:t>
            </a:r>
            <a:r>
              <a:rPr lang="ru-RU" dirty="0"/>
              <a:t>представители </a:t>
            </a:r>
            <a:r>
              <a:rPr lang="ru-RU" dirty="0" smtClean="0"/>
              <a:t>Ассоциации </a:t>
            </a:r>
            <a:r>
              <a:rPr lang="ru-RU" dirty="0" err="1" smtClean="0"/>
              <a:t>фандрайзеров</a:t>
            </a:r>
            <a:r>
              <a:rPr lang="ru-RU" dirty="0" smtClean="0"/>
              <a:t> России:</a:t>
            </a:r>
          </a:p>
          <a:p>
            <a:pPr marL="0" indent="0" algn="just">
              <a:buNone/>
            </a:pPr>
            <a:r>
              <a:rPr lang="ru-RU" b="1" dirty="0"/>
              <a:t>Мария </a:t>
            </a:r>
            <a:r>
              <a:rPr lang="ru-RU" b="1" dirty="0" err="1"/>
              <a:t>Бевза</a:t>
            </a:r>
            <a:r>
              <a:rPr lang="ru-RU" b="1" dirty="0"/>
              <a:t> </a:t>
            </a:r>
            <a:r>
              <a:rPr lang="ru-RU" dirty="0"/>
              <a:t>- исполнительный директор </a:t>
            </a:r>
            <a:r>
              <a:rPr lang="ru-RU" dirty="0" smtClean="0"/>
              <a:t>Ассоциации, </a:t>
            </a:r>
            <a:r>
              <a:rPr lang="ru-RU" b="1" dirty="0" smtClean="0"/>
              <a:t>Марина </a:t>
            </a:r>
            <a:r>
              <a:rPr lang="ru-RU" b="1" dirty="0"/>
              <a:t>Кузнецова </a:t>
            </a:r>
            <a:r>
              <a:rPr lang="ru-RU" dirty="0"/>
              <a:t>- управляющий директор БФ "Настенька", </a:t>
            </a:r>
            <a:endParaRPr lang="ru-RU" dirty="0" smtClean="0"/>
          </a:p>
          <a:p>
            <a:pPr marL="0" indent="0" algn="just">
              <a:buNone/>
            </a:pPr>
            <a:r>
              <a:rPr lang="ru-RU" b="1" dirty="0" smtClean="0"/>
              <a:t>Людмила </a:t>
            </a:r>
            <a:r>
              <a:rPr lang="ru-RU" b="1" dirty="0"/>
              <a:t>Геранина </a:t>
            </a:r>
            <a:r>
              <a:rPr lang="ru-RU" dirty="0"/>
              <a:t>- координатор проекта "</a:t>
            </a:r>
            <a:r>
              <a:rPr lang="ru-RU" dirty="0" smtClean="0"/>
              <a:t>Все вместе </a:t>
            </a:r>
            <a:r>
              <a:rPr lang="ru-RU" dirty="0"/>
              <a:t>против </a:t>
            </a:r>
            <a:r>
              <a:rPr lang="ru-RU" dirty="0" smtClean="0"/>
              <a:t>мошенников» и др.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987" y="2852936"/>
            <a:ext cx="3602707" cy="1703983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42B94-476C-4FC3-AA50-BC86922A4D6D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6216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711994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effectLst/>
                <a:latin typeface="+mn-lt"/>
              </a:rPr>
              <a:t>Формы обучения</a:t>
            </a:r>
            <a:endParaRPr lang="ru-RU" dirty="0">
              <a:effectLst/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30225" y="2132354"/>
            <a:ext cx="4040188" cy="63976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Бюджетная – 7 мест</a:t>
            </a:r>
          </a:p>
          <a:p>
            <a:pPr marL="0" indent="0">
              <a:buNone/>
            </a:pPr>
            <a:r>
              <a:rPr lang="ru-RU" dirty="0" smtClean="0"/>
              <a:t>Контрактная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4"/>
          </p:nvPr>
        </p:nvSpPr>
        <p:spPr>
          <a:xfrm>
            <a:off x="2123728" y="2924944"/>
            <a:ext cx="5328592" cy="576064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990033"/>
                </a:solidFill>
              </a:rPr>
              <a:t>Стоимость</a:t>
            </a:r>
            <a:r>
              <a:rPr lang="ru-RU" sz="3200" b="1" dirty="0" smtClean="0">
                <a:solidFill>
                  <a:srgbClr val="990033"/>
                </a:solidFill>
              </a:rPr>
              <a:t> обучения</a:t>
            </a:r>
            <a:endParaRPr lang="ru-RU" sz="3200" b="1" dirty="0">
              <a:solidFill>
                <a:srgbClr val="99003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42B94-476C-4FC3-AA50-BC86922A4D6D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648308"/>
              </p:ext>
            </p:extLst>
          </p:nvPr>
        </p:nvGraphicFramePr>
        <p:xfrm>
          <a:off x="467544" y="3717032"/>
          <a:ext cx="7848872" cy="230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6584"/>
                <a:gridCol w="259228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Программа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Стоимость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«Управление связями с общественностью программа двойных дипломов совместно с Рижской Международной высшей школой экономики и управления»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r>
                        <a:rPr lang="en-US" dirty="0" smtClean="0"/>
                        <a:t>50</a:t>
                      </a:r>
                      <a:r>
                        <a:rPr lang="ru-RU" dirty="0" smtClean="0"/>
                        <a:t> </a:t>
                      </a:r>
                      <a:r>
                        <a:rPr lang="en-US" dirty="0" smtClean="0"/>
                        <a:t>0</a:t>
                      </a:r>
                      <a:r>
                        <a:rPr lang="ru-RU" dirty="0" smtClean="0"/>
                        <a:t>00 рублей в год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«Рекламный менеджмент»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r>
                        <a:rPr lang="en-US" dirty="0" smtClean="0"/>
                        <a:t>50</a:t>
                      </a:r>
                      <a:r>
                        <a:rPr lang="ru-RU" dirty="0" smtClean="0"/>
                        <a:t> </a:t>
                      </a:r>
                      <a:r>
                        <a:rPr lang="en-US" dirty="0" smtClean="0"/>
                        <a:t>0</a:t>
                      </a:r>
                      <a:r>
                        <a:rPr lang="ru-RU" dirty="0" smtClean="0"/>
                        <a:t>00 рублей в год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«Управление связями с общественностью»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r>
                        <a:rPr lang="en-US" dirty="0" smtClean="0"/>
                        <a:t>50</a:t>
                      </a:r>
                      <a:r>
                        <a:rPr lang="ru-RU" dirty="0" smtClean="0"/>
                        <a:t> </a:t>
                      </a:r>
                      <a:r>
                        <a:rPr lang="en-US" dirty="0" smtClean="0"/>
                        <a:t>0</a:t>
                      </a:r>
                      <a:r>
                        <a:rPr lang="ru-RU" smtClean="0"/>
                        <a:t>00 рублей </a:t>
                      </a:r>
                      <a:r>
                        <a:rPr lang="ru-RU" dirty="0" smtClean="0"/>
                        <a:t>в год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219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916113"/>
            <a:ext cx="8568630" cy="42814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/>
              <a:t>   </a:t>
            </a: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algn="ctr" eaLnBrk="1" hangingPunct="1">
              <a:buFontTx/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Спасибо за внимание!</a:t>
            </a:r>
          </a:p>
          <a:p>
            <a:pPr algn="ctr" eaLnBrk="1" hangingPunct="1">
              <a:buFontTx/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Желаем успехов!</a:t>
            </a:r>
          </a:p>
          <a:p>
            <a:pPr algn="ctr" eaLnBrk="1" hangingPunct="1">
              <a:buFontTx/>
              <a:buNone/>
            </a:pPr>
            <a:r>
              <a:rPr lang="ru-RU" dirty="0" smtClean="0"/>
              <a:t>               </a:t>
            </a:r>
          </a:p>
          <a:p>
            <a:pPr algn="ctr" eaLnBrk="1" hangingPunct="1">
              <a:buFontTx/>
              <a:buNone/>
            </a:pPr>
            <a:endParaRPr lang="ru-RU" dirty="0" smtClean="0"/>
          </a:p>
          <a:p>
            <a:pPr algn="ctr" eaLnBrk="1" hangingPunct="1">
              <a:buFontTx/>
              <a:buNone/>
            </a:pPr>
            <a:r>
              <a:rPr lang="ru-RU" dirty="0" smtClean="0"/>
              <a:t>                           </a:t>
            </a:r>
            <a:r>
              <a:rPr lang="ru-RU" dirty="0" smtClean="0">
                <a:solidFill>
                  <a:srgbClr val="0033CC"/>
                </a:solidFill>
              </a:rPr>
              <a:t>Кафедра рекламы и </a:t>
            </a:r>
          </a:p>
          <a:p>
            <a:pPr algn="ctr" eaLnBrk="1" hangingPunct="1">
              <a:buFontTx/>
              <a:buNone/>
            </a:pPr>
            <a:r>
              <a:rPr lang="ru-RU" dirty="0">
                <a:solidFill>
                  <a:srgbClr val="0033CC"/>
                </a:solidFill>
              </a:rPr>
              <a:t> </a:t>
            </a:r>
            <a:r>
              <a:rPr lang="ru-RU" dirty="0" smtClean="0">
                <a:solidFill>
                  <a:srgbClr val="0033CC"/>
                </a:solidFill>
              </a:rPr>
              <a:t>                             бизнес-коммуникаций</a:t>
            </a:r>
          </a:p>
        </p:txBody>
      </p:sp>
      <p:sp>
        <p:nvSpPr>
          <p:cNvPr id="2253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FCEFD6-8E1C-4DBD-9598-D7A836DDE55A}" type="slidenum">
              <a:rPr lang="ru-RU" smtClean="0"/>
              <a:pPr/>
              <a:t>32</a:t>
            </a:fld>
            <a:endParaRPr lang="ru-RU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2465F"/>
                </a:solidFill>
                <a:latin typeface="+mn-lt"/>
              </a:rPr>
              <a:t>Обучение в магистратуре</a:t>
            </a:r>
            <a:endParaRPr lang="ru-RU" dirty="0">
              <a:solidFill>
                <a:srgbClr val="92465F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2132856"/>
            <a:ext cx="8075613" cy="4064744"/>
          </a:xfrm>
        </p:spPr>
        <p:txBody>
          <a:bodyPr/>
          <a:lstStyle/>
          <a:p>
            <a:r>
              <a:rPr lang="ru-RU" dirty="0" smtClean="0"/>
              <a:t>индивидуализированное;</a:t>
            </a:r>
          </a:p>
          <a:p>
            <a:endParaRPr lang="ru-RU" dirty="0" smtClean="0"/>
          </a:p>
          <a:p>
            <a:r>
              <a:rPr lang="ru-RU" dirty="0" smtClean="0"/>
              <a:t>проектно-ориентированное.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42B94-476C-4FC3-AA50-BC86922A4D6D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260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1" y="1196752"/>
            <a:ext cx="8208962" cy="863600"/>
          </a:xfrm>
        </p:spPr>
        <p:txBody>
          <a:bodyPr/>
          <a:lstStyle/>
          <a:p>
            <a:r>
              <a:rPr lang="ru-RU" dirty="0" smtClean="0">
                <a:solidFill>
                  <a:srgbClr val="92465F"/>
                </a:solidFill>
                <a:latin typeface="+mn-lt"/>
              </a:rPr>
              <a:t>Общие дисциплины для всех профилей</a:t>
            </a:r>
            <a:endParaRPr lang="ru-RU" dirty="0">
              <a:solidFill>
                <a:srgbClr val="92465F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«Деловой английский язык»,</a:t>
            </a:r>
          </a:p>
          <a:p>
            <a:pPr marL="0" indent="0">
              <a:buNone/>
            </a:pPr>
            <a:r>
              <a:rPr lang="ru-RU" dirty="0" smtClean="0"/>
              <a:t>«Второй иностранный язык»,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«Психология менеджмента»,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«Современные </a:t>
            </a:r>
            <a:r>
              <a:rPr lang="ru-RU" dirty="0"/>
              <a:t>концепции </a:t>
            </a:r>
            <a:r>
              <a:rPr lang="ru-RU" dirty="0" smtClean="0"/>
              <a:t>менеджмента»,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«Международные бизнес-коммуникации»,</a:t>
            </a:r>
          </a:p>
          <a:p>
            <a:pPr marL="0" indent="0">
              <a:buNone/>
            </a:pPr>
            <a:r>
              <a:rPr lang="ru-RU" dirty="0" smtClean="0"/>
              <a:t>«</a:t>
            </a:r>
            <a:r>
              <a:rPr lang="en-US" dirty="0"/>
              <a:t>Digital-</a:t>
            </a:r>
            <a:r>
              <a:rPr lang="ru-RU" dirty="0"/>
              <a:t>маркетинг</a:t>
            </a:r>
            <a:r>
              <a:rPr lang="ru-RU" dirty="0" smtClean="0"/>
              <a:t>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42B94-476C-4FC3-AA50-BC86922A4D6D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766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09216"/>
            <a:ext cx="8208962" cy="863600"/>
          </a:xfrm>
        </p:spPr>
        <p:txBody>
          <a:bodyPr/>
          <a:lstStyle/>
          <a:p>
            <a:r>
              <a:rPr lang="ru-RU" dirty="0" smtClean="0">
                <a:solidFill>
                  <a:srgbClr val="92465F"/>
                </a:solidFill>
                <a:latin typeface="+mn-lt"/>
              </a:rPr>
              <a:t>Дисциплины</a:t>
            </a:r>
            <a:endParaRPr lang="ru-RU" dirty="0">
              <a:solidFill>
                <a:srgbClr val="92465F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72816"/>
            <a:ext cx="8075613" cy="4281487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Профиль </a:t>
            </a:r>
            <a:r>
              <a:rPr lang="ru-RU" b="1" dirty="0" smtClean="0">
                <a:solidFill>
                  <a:srgbClr val="92465F"/>
                </a:solidFill>
              </a:rPr>
              <a:t>«Рекламный менеджмент»</a:t>
            </a:r>
            <a:r>
              <a:rPr lang="ru-RU" b="1" dirty="0" smtClean="0"/>
              <a:t>: </a:t>
            </a:r>
            <a:endParaRPr lang="ru-RU" b="1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dirty="0"/>
              <a:t>«Эффективность рекламных кампаний», </a:t>
            </a:r>
          </a:p>
          <a:p>
            <a:pPr marL="0" indent="0">
              <a:buNone/>
            </a:pPr>
            <a:r>
              <a:rPr lang="ru-RU" dirty="0"/>
              <a:t>«Международные маркетинговые коммуникации», </a:t>
            </a:r>
          </a:p>
          <a:p>
            <a:pPr marL="0" indent="0">
              <a:buNone/>
            </a:pPr>
            <a:r>
              <a:rPr lang="ru-RU" dirty="0"/>
              <a:t>«Интегрированные бренд-коммуникации», </a:t>
            </a:r>
          </a:p>
          <a:p>
            <a:pPr marL="0" indent="0">
              <a:buNone/>
            </a:pPr>
            <a:r>
              <a:rPr lang="ru-RU" dirty="0"/>
              <a:t>«</a:t>
            </a:r>
            <a:r>
              <a:rPr lang="ru-RU" dirty="0" err="1" smtClean="0"/>
              <a:t>Медиаменеджмент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dirty="0" err="1" smtClean="0"/>
              <a:t>медиамаркетинг</a:t>
            </a:r>
            <a:r>
              <a:rPr lang="ru-RU" dirty="0"/>
              <a:t>»,  </a:t>
            </a:r>
          </a:p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/>
              <a:t>Стратегический менеджмент рекламного агентства и отдела по рекламе», </a:t>
            </a:r>
          </a:p>
          <a:p>
            <a:pPr marL="0" indent="0">
              <a:buNone/>
            </a:pPr>
            <a:r>
              <a:rPr lang="ru-RU" dirty="0"/>
              <a:t>«Управление </a:t>
            </a:r>
            <a:r>
              <a:rPr lang="ru-RU" dirty="0" err="1"/>
              <a:t>медиамиксом</a:t>
            </a:r>
            <a:r>
              <a:rPr lang="ru-RU" dirty="0"/>
              <a:t>», </a:t>
            </a:r>
          </a:p>
          <a:p>
            <a:pPr marL="0" indent="0">
              <a:buNone/>
            </a:pPr>
            <a:r>
              <a:rPr lang="ru-RU" dirty="0"/>
              <a:t>«Маркетинговые исследования В2В - В2С рынков»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и </a:t>
            </a:r>
            <a:r>
              <a:rPr lang="ru-RU" dirty="0"/>
              <a:t>др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42B94-476C-4FC3-AA50-BC86922A4D6D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804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Дисциплины по выбору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72816"/>
            <a:ext cx="8075613" cy="4281487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Профиль </a:t>
            </a:r>
            <a:r>
              <a:rPr lang="ru-RU" b="1" dirty="0" smtClean="0">
                <a:solidFill>
                  <a:srgbClr val="92465F"/>
                </a:solidFill>
              </a:rPr>
              <a:t>«Рекламный менеджмент»</a:t>
            </a:r>
            <a:r>
              <a:rPr lang="ru-RU" b="1" dirty="0" smtClean="0"/>
              <a:t>: 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«Клиентский сервис»;</a:t>
            </a:r>
          </a:p>
          <a:p>
            <a:pPr marL="0" indent="0">
              <a:buNone/>
            </a:pPr>
            <a:r>
              <a:rPr lang="ru-RU" dirty="0" smtClean="0"/>
              <a:t>«Имидж территории»;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«Переговорный </a:t>
            </a:r>
            <a:r>
              <a:rPr lang="ru-RU" dirty="0"/>
              <a:t>процесс и управление </a:t>
            </a:r>
            <a:r>
              <a:rPr lang="ru-RU" dirty="0" smtClean="0"/>
              <a:t>конфликтами»;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«Управление </a:t>
            </a:r>
            <a:r>
              <a:rPr lang="ru-RU" dirty="0"/>
              <a:t>потребительскими </a:t>
            </a:r>
            <a:r>
              <a:rPr lang="ru-RU" dirty="0" smtClean="0"/>
              <a:t>ожиданиями»;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«Стратегический бренд-менеджмент»;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 err="1" smtClean="0"/>
              <a:t>Репутационный</a:t>
            </a:r>
            <a:r>
              <a:rPr lang="ru-RU" dirty="0" smtClean="0"/>
              <a:t> менеджмент»;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 err="1" smtClean="0"/>
              <a:t>Спонсоринг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dirty="0" err="1" smtClean="0"/>
              <a:t>фандрайзинг</a:t>
            </a:r>
            <a:r>
              <a:rPr lang="ru-RU" dirty="0" smtClean="0"/>
              <a:t>»;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«Деловые </a:t>
            </a:r>
            <a:r>
              <a:rPr lang="ru-RU" dirty="0"/>
              <a:t>коммуникации, этикет и </a:t>
            </a:r>
            <a:r>
              <a:rPr lang="ru-RU" dirty="0" smtClean="0"/>
              <a:t>протокол»;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«HR-коммуникации» </a:t>
            </a:r>
            <a:r>
              <a:rPr lang="ru-RU" dirty="0"/>
              <a:t>и др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42B94-476C-4FC3-AA50-BC86922A4D6D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087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2465F"/>
                </a:solidFill>
                <a:latin typeface="+mn-lt"/>
              </a:rPr>
              <a:t>Дисциплины</a:t>
            </a:r>
            <a:endParaRPr lang="ru-RU" dirty="0">
              <a:solidFill>
                <a:srgbClr val="92465F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2737" y="1771650"/>
            <a:ext cx="8075613" cy="4281487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Профиль </a:t>
            </a:r>
            <a:r>
              <a:rPr lang="ru-RU" b="1" dirty="0" smtClean="0">
                <a:solidFill>
                  <a:srgbClr val="92465F"/>
                </a:solidFill>
              </a:rPr>
              <a:t>«Управление связями с общественностью»</a:t>
            </a:r>
            <a:r>
              <a:rPr lang="ru-RU" b="1" dirty="0" smtClean="0"/>
              <a:t>: </a:t>
            </a:r>
          </a:p>
          <a:p>
            <a:pPr marL="0" indent="0">
              <a:buNone/>
            </a:pPr>
            <a:r>
              <a:rPr lang="ru-RU" dirty="0" smtClean="0"/>
              <a:t>«Оценка </a:t>
            </a:r>
            <a:r>
              <a:rPr lang="ru-RU" dirty="0"/>
              <a:t>эффективности </a:t>
            </a:r>
            <a:r>
              <a:rPr lang="ru-RU" dirty="0" smtClean="0"/>
              <a:t>PR-деятельности»;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«Технологии </a:t>
            </a:r>
            <a:r>
              <a:rPr lang="ru-RU" dirty="0" err="1"/>
              <a:t>Investor</a:t>
            </a:r>
            <a:r>
              <a:rPr lang="ru-RU" dirty="0"/>
              <a:t> </a:t>
            </a:r>
            <a:r>
              <a:rPr lang="ru-RU" dirty="0" err="1" smtClean="0"/>
              <a:t>Relations</a:t>
            </a:r>
            <a:r>
              <a:rPr lang="ru-RU" dirty="0" smtClean="0"/>
              <a:t>»;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«</a:t>
            </a:r>
            <a:r>
              <a:rPr lang="ru-RU" dirty="0" smtClean="0"/>
              <a:t>Корпоративные коммуникации»;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«Технологии </a:t>
            </a:r>
            <a:r>
              <a:rPr lang="ru-RU" dirty="0" err="1"/>
              <a:t>Government</a:t>
            </a:r>
            <a:r>
              <a:rPr lang="ru-RU" dirty="0"/>
              <a:t> </a:t>
            </a:r>
            <a:r>
              <a:rPr lang="ru-RU" dirty="0" err="1" smtClean="0"/>
              <a:t>Relations</a:t>
            </a:r>
            <a:r>
              <a:rPr lang="ru-RU" dirty="0" smtClean="0"/>
              <a:t>»;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«Управление </a:t>
            </a:r>
            <a:r>
              <a:rPr lang="ru-RU" dirty="0"/>
              <a:t>коммуникационными </a:t>
            </a:r>
            <a:r>
              <a:rPr lang="ru-RU" dirty="0" smtClean="0"/>
              <a:t>проектами»;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«Аналитическое обеспечение </a:t>
            </a:r>
            <a:r>
              <a:rPr lang="ru-RU" dirty="0" smtClean="0"/>
              <a:t>PR-проектов»; «Стратегический </a:t>
            </a:r>
            <a:r>
              <a:rPr lang="ru-RU" dirty="0"/>
              <a:t>менеджмент PR-агентства и </a:t>
            </a:r>
            <a:r>
              <a:rPr lang="ru-RU" dirty="0" smtClean="0"/>
              <a:t>PR-отдела» </a:t>
            </a:r>
            <a:r>
              <a:rPr lang="ru-RU" dirty="0"/>
              <a:t>и др</a:t>
            </a:r>
            <a:r>
              <a:rPr lang="ru-RU" dirty="0" smtClean="0"/>
              <a:t>.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42B94-476C-4FC3-AA50-BC86922A4D6D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687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2465F"/>
                </a:solidFill>
                <a:latin typeface="+mn-lt"/>
              </a:rPr>
              <a:t>Дисциплины по выбору</a:t>
            </a:r>
            <a:endParaRPr lang="ru-RU" dirty="0">
              <a:solidFill>
                <a:srgbClr val="92465F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2737" y="1771650"/>
            <a:ext cx="8075613" cy="4281487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Профиль </a:t>
            </a:r>
            <a:r>
              <a:rPr lang="ru-RU" b="1" dirty="0" smtClean="0">
                <a:solidFill>
                  <a:srgbClr val="92465F"/>
                </a:solidFill>
              </a:rPr>
              <a:t>«Управление связями с общественностью»</a:t>
            </a:r>
            <a:r>
              <a:rPr lang="ru-RU" b="1" dirty="0" smtClean="0"/>
              <a:t>: </a:t>
            </a:r>
          </a:p>
          <a:p>
            <a:pPr marL="0" indent="0">
              <a:buNone/>
            </a:pPr>
            <a:r>
              <a:rPr lang="ru-RU" sz="2000" dirty="0"/>
              <a:t>«Клиентский сервис»;</a:t>
            </a:r>
          </a:p>
          <a:p>
            <a:pPr marL="0" indent="0">
              <a:buNone/>
            </a:pPr>
            <a:r>
              <a:rPr lang="ru-RU" sz="2000" dirty="0" smtClean="0"/>
              <a:t>«Переговорный </a:t>
            </a:r>
            <a:r>
              <a:rPr lang="ru-RU" sz="2000" dirty="0"/>
              <a:t>процесс и управление </a:t>
            </a:r>
            <a:r>
              <a:rPr lang="ru-RU" sz="2000" dirty="0" smtClean="0"/>
              <a:t>конфликтами»;</a:t>
            </a: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«Имидж территории»;</a:t>
            </a: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«</a:t>
            </a:r>
            <a:r>
              <a:rPr lang="ru-RU" sz="2000" dirty="0" err="1" smtClean="0"/>
              <a:t>Репутационный</a:t>
            </a:r>
            <a:r>
              <a:rPr lang="ru-RU" sz="2000" dirty="0" smtClean="0"/>
              <a:t> менеджмент»;</a:t>
            </a: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«</a:t>
            </a:r>
            <a:r>
              <a:rPr lang="ru-RU" sz="2000" dirty="0" err="1" smtClean="0"/>
              <a:t>Спонсоринг</a:t>
            </a:r>
            <a:r>
              <a:rPr lang="ru-RU" sz="2000" dirty="0" smtClean="0"/>
              <a:t> </a:t>
            </a:r>
            <a:r>
              <a:rPr lang="ru-RU" sz="2000" dirty="0"/>
              <a:t>и </a:t>
            </a:r>
            <a:r>
              <a:rPr lang="ru-RU" sz="2000" dirty="0" err="1" smtClean="0"/>
              <a:t>фандрайзинг</a:t>
            </a:r>
            <a:r>
              <a:rPr lang="ru-RU" sz="2000" dirty="0" smtClean="0"/>
              <a:t>»; </a:t>
            </a: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«</a:t>
            </a:r>
            <a:r>
              <a:rPr lang="ru-RU" sz="2000" dirty="0" err="1" smtClean="0"/>
              <a:t>Медиарилейшнз</a:t>
            </a:r>
            <a:r>
              <a:rPr lang="ru-RU" sz="2000" dirty="0" smtClean="0"/>
              <a:t>»;</a:t>
            </a: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«PR </a:t>
            </a:r>
            <a:r>
              <a:rPr lang="ru-RU" sz="2000" dirty="0"/>
              <a:t>в государственных </a:t>
            </a:r>
            <a:r>
              <a:rPr lang="ru-RU" sz="2000" dirty="0" smtClean="0"/>
              <a:t>структурах»;</a:t>
            </a: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«Технологии </a:t>
            </a:r>
            <a:r>
              <a:rPr lang="ru-RU" sz="2000" dirty="0"/>
              <a:t>управления общественным </a:t>
            </a:r>
            <a:r>
              <a:rPr lang="ru-RU" sz="2000" dirty="0" smtClean="0"/>
              <a:t>мнением»;</a:t>
            </a: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«Имидж персоны»;</a:t>
            </a: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«Деловые </a:t>
            </a:r>
            <a:r>
              <a:rPr lang="ru-RU" sz="2000" dirty="0"/>
              <a:t>коммуникации, этикет и </a:t>
            </a:r>
            <a:r>
              <a:rPr lang="ru-RU" sz="2000" dirty="0" smtClean="0"/>
              <a:t>протокол»; </a:t>
            </a: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«HR-коммуникации» и </a:t>
            </a:r>
            <a:r>
              <a:rPr lang="ru-RU" sz="2000" dirty="0"/>
              <a:t>др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42B94-476C-4FC3-AA50-BC86922A4D6D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463562"/>
      </p:ext>
    </p:extLst>
  </p:cSld>
  <p:clrMapOvr>
    <a:masterClrMapping/>
  </p:clrMapOvr>
</p:sld>
</file>

<file path=ppt/theme/theme1.xml><?xml version="1.0" encoding="utf-8"?>
<a:theme xmlns:a="http://schemas.openxmlformats.org/drawingml/2006/main" name="1_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Оформление по умолчанию">
      <a:majorFont>
        <a:latin typeface="Monotype Corsiv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FF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FB8C05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FF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ормление по умолчанию 2">
    <a:dk1>
      <a:srgbClr val="000000"/>
    </a:dk1>
    <a:lt1>
      <a:srgbClr val="FFFFFF"/>
    </a:lt1>
    <a:dk2>
      <a:srgbClr val="000000"/>
    </a:dk2>
    <a:lt2>
      <a:srgbClr val="969696"/>
    </a:lt2>
    <a:accent1>
      <a:srgbClr val="FBDF53"/>
    </a:accent1>
    <a:accent2>
      <a:srgbClr val="FF9966"/>
    </a:accent2>
    <a:accent3>
      <a:srgbClr val="FFFFFF"/>
    </a:accent3>
    <a:accent4>
      <a:srgbClr val="000000"/>
    </a:accent4>
    <a:accent5>
      <a:srgbClr val="FDECB3"/>
    </a:accent5>
    <a:accent6>
      <a:srgbClr val="E78A5C"/>
    </a:accent6>
    <a:hlink>
      <a:srgbClr val="CC3300"/>
    </a:hlink>
    <a:folHlink>
      <a:srgbClr val="996600"/>
    </a:folHlink>
  </a:clrScheme>
</a:themeOverride>
</file>

<file path=ppt/theme/themeOverride2.xml><?xml version="1.0" encoding="utf-8"?>
<a:themeOverride xmlns:a="http://schemas.openxmlformats.org/drawingml/2006/main">
  <a:clrScheme name="Оформление по умолчанию 2">
    <a:dk1>
      <a:srgbClr val="000000"/>
    </a:dk1>
    <a:lt1>
      <a:srgbClr val="FFFFFF"/>
    </a:lt1>
    <a:dk2>
      <a:srgbClr val="000000"/>
    </a:dk2>
    <a:lt2>
      <a:srgbClr val="969696"/>
    </a:lt2>
    <a:accent1>
      <a:srgbClr val="FBDF53"/>
    </a:accent1>
    <a:accent2>
      <a:srgbClr val="FF9966"/>
    </a:accent2>
    <a:accent3>
      <a:srgbClr val="FFFFFF"/>
    </a:accent3>
    <a:accent4>
      <a:srgbClr val="000000"/>
    </a:accent4>
    <a:accent5>
      <a:srgbClr val="FDECB3"/>
    </a:accent5>
    <a:accent6>
      <a:srgbClr val="E78A5C"/>
    </a:accent6>
    <a:hlink>
      <a:srgbClr val="CC3300"/>
    </a:hlink>
    <a:folHlink>
      <a:srgbClr val="996600"/>
    </a:folHlink>
  </a:clrScheme>
</a:themeOverride>
</file>

<file path=ppt/theme/themeOverride3.xml><?xml version="1.0" encoding="utf-8"?>
<a:themeOverride xmlns:a="http://schemas.openxmlformats.org/drawingml/2006/main">
  <a:clrScheme name="Оформление по умолчанию 2">
    <a:dk1>
      <a:srgbClr val="000000"/>
    </a:dk1>
    <a:lt1>
      <a:srgbClr val="FFFFFF"/>
    </a:lt1>
    <a:dk2>
      <a:srgbClr val="000000"/>
    </a:dk2>
    <a:lt2>
      <a:srgbClr val="969696"/>
    </a:lt2>
    <a:accent1>
      <a:srgbClr val="FBDF53"/>
    </a:accent1>
    <a:accent2>
      <a:srgbClr val="FF9966"/>
    </a:accent2>
    <a:accent3>
      <a:srgbClr val="FFFFFF"/>
    </a:accent3>
    <a:accent4>
      <a:srgbClr val="000000"/>
    </a:accent4>
    <a:accent5>
      <a:srgbClr val="FDECB3"/>
    </a:accent5>
    <a:accent6>
      <a:srgbClr val="E78A5C"/>
    </a:accent6>
    <a:hlink>
      <a:srgbClr val="CC3300"/>
    </a:hlink>
    <a:folHlink>
      <a:srgbClr val="9966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1594</TotalTime>
  <Words>1672</Words>
  <Application>Microsoft Office PowerPoint</Application>
  <PresentationFormat>Экран (4:3)</PresentationFormat>
  <Paragraphs>257</Paragraphs>
  <Slides>32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Calibri</vt:lpstr>
      <vt:lpstr>Monotype Corsiva</vt:lpstr>
      <vt:lpstr>Wingdings</vt:lpstr>
      <vt:lpstr>1_Оформление по умолчанию</vt:lpstr>
      <vt:lpstr>Презентация PowerPoint</vt:lpstr>
      <vt:lpstr>Презентация PowerPoint</vt:lpstr>
      <vt:lpstr>Презентация PowerPoint</vt:lpstr>
      <vt:lpstr>Обучение в магистратуре</vt:lpstr>
      <vt:lpstr>Общие дисциплины для всех профилей</vt:lpstr>
      <vt:lpstr>Дисциплины</vt:lpstr>
      <vt:lpstr>Дисциплины по выбору</vt:lpstr>
      <vt:lpstr>Дисциплины</vt:lpstr>
      <vt:lpstr>Дисциплины по выбору</vt:lpstr>
      <vt:lpstr>Преподаватели</vt:lpstr>
      <vt:lpstr>Преподаватели ИМЭБ, работающие на программах магистратуры</vt:lpstr>
      <vt:lpstr>Анисимова Инна Владиславовна </vt:lpstr>
      <vt:lpstr>Брегадзе Ксения Владимировна</vt:lpstr>
      <vt:lpstr>Васильев Николай Александрович</vt:lpstr>
      <vt:lpstr>Грибанова Алевтина Викторовна</vt:lpstr>
      <vt:lpstr>Довжик Галина Владимировна</vt:lpstr>
      <vt:lpstr>Иванов Андрей Викторович</vt:lpstr>
      <vt:lpstr>Кармина Наталья Владиславовна</vt:lpstr>
      <vt:lpstr>Кривохижа Виктор Васильевич</vt:lpstr>
      <vt:lpstr> </vt:lpstr>
      <vt:lpstr> </vt:lpstr>
      <vt:lpstr>Мандрова Наталия Александровна </vt:lpstr>
      <vt:lpstr>Плотникова Наталья Викторовна</vt:lpstr>
      <vt:lpstr>Сазонов Алексей Дмитриевич</vt:lpstr>
      <vt:lpstr>Селюкова Юлия Евгеньевна</vt:lpstr>
      <vt:lpstr>Черкашина Анастасия Алексеевна</vt:lpstr>
      <vt:lpstr>Чумиков Александр Николаевич</vt:lpstr>
      <vt:lpstr>Шевелева Ольга Владимировна</vt:lpstr>
      <vt:lpstr>Щербатюк Анна Сергеевна</vt:lpstr>
      <vt:lpstr>Курс «Спонсоринг и фандрайзинг»</vt:lpstr>
      <vt:lpstr>Формы обучения</vt:lpstr>
      <vt:lpstr>Презентация PowerPoint</vt:lpstr>
    </vt:vector>
  </TitlesOfParts>
  <Company>MTU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КАФЕДРА РЕКЛАМЫ ИМЭБ РУДН</dc:title>
  <dc:creator>Alik</dc:creator>
  <cp:lastModifiedBy>Кузнецова Евгения Алексеевна</cp:lastModifiedBy>
  <cp:revision>232</cp:revision>
  <dcterms:created xsi:type="dcterms:W3CDTF">2005-09-14T19:05:55Z</dcterms:created>
  <dcterms:modified xsi:type="dcterms:W3CDTF">2018-11-29T13:17:18Z</dcterms:modified>
</cp:coreProperties>
</file>