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72" r:id="rId4"/>
    <p:sldId id="274" r:id="rId5"/>
    <p:sldId id="271" r:id="rId6"/>
    <p:sldId id="279" r:id="rId7"/>
    <p:sldId id="280" r:id="rId8"/>
    <p:sldId id="276" r:id="rId9"/>
    <p:sldId id="277" r:id="rId10"/>
    <p:sldId id="278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2B2"/>
    <a:srgbClr val="00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 showGuides="1">
      <p:cViewPr>
        <p:scale>
          <a:sx n="100" d="100"/>
          <a:sy n="100" d="100"/>
        </p:scale>
        <p:origin x="-1284" y="-744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3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7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://www.rudn.ru/ab/imeb@rudn.university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" y="-51699"/>
            <a:ext cx="6464364" cy="3759276"/>
          </a:xfrm>
          <a:prstGeom prst="rect">
            <a:avLst/>
          </a:prstGeom>
        </p:spPr>
      </p:pic>
      <p:pic>
        <p:nvPicPr>
          <p:cNvPr id="4" name="Picture 3" descr="glo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20120" r="37119"/>
          <a:stretch/>
        </p:blipFill>
        <p:spPr>
          <a:xfrm>
            <a:off x="4855308" y="0"/>
            <a:ext cx="4288692" cy="49281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3002"/>
            <a:ext cx="9144002" cy="41100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79222" y="4098830"/>
            <a:ext cx="8514285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1800" b="1" spc="300" noProof="1" smtClean="0">
                <a:solidFill>
                  <a:schemeClr val="bg1"/>
                </a:solidFill>
                <a:latin typeface="Trebuchet MS"/>
                <a:cs typeface="Trebuchet MS"/>
              </a:rPr>
              <a:t>НАПРАВЛЕНИЕ: </a:t>
            </a:r>
            <a:r>
              <a:rPr lang="ru-RU" sz="1800" b="1" spc="300" noProof="1">
                <a:solidFill>
                  <a:schemeClr val="bg1"/>
                </a:solidFill>
                <a:latin typeface="Trebuchet MS"/>
                <a:cs typeface="Trebuchet MS"/>
              </a:rPr>
              <a:t>«МЕНЕДЖМЕНТ»</a:t>
            </a:r>
          </a:p>
          <a:p>
            <a:pPr algn="l">
              <a:spcBef>
                <a:spcPts val="0"/>
              </a:spcBef>
            </a:pPr>
            <a:r>
              <a:rPr lang="ru-RU" sz="1800" b="1" spc="300" noProof="1" smtClean="0">
                <a:solidFill>
                  <a:schemeClr val="bg1"/>
                </a:solidFill>
                <a:latin typeface="Trebuchet MS"/>
                <a:cs typeface="Trebuchet MS"/>
              </a:rPr>
              <a:t>ПРОГРАММА МАГИСТРАТУРЫ</a:t>
            </a:r>
            <a:r>
              <a:rPr lang="en-US" sz="1800" b="1" spc="300" noProof="1" smtClean="0">
                <a:solidFill>
                  <a:schemeClr val="bg1"/>
                </a:solidFill>
                <a:latin typeface="Trebuchet MS"/>
                <a:cs typeface="Trebuchet MS"/>
              </a:rPr>
              <a:t>:</a:t>
            </a:r>
            <a:r>
              <a:rPr lang="ru-RU" sz="1800" b="1" spc="300" noProof="1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1800" b="1" spc="300" dirty="0" smtClean="0">
                <a:solidFill>
                  <a:schemeClr val="bg1"/>
                </a:solidFill>
                <a:latin typeface="Trebuchet MS"/>
                <a:cs typeface="Trebuchet MS"/>
              </a:rPr>
              <a:t>«УПРАВЛЕНИЕ МЕЖДУНАРОДНЫМ БИЗНЕСОМ»</a:t>
            </a:r>
            <a:endParaRPr lang="ru-RU" sz="1800" dirty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 algn="l"/>
            <a:endParaRPr lang="en-US" sz="24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6" y="3044440"/>
            <a:ext cx="3980678" cy="72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9308" y="4722650"/>
            <a:ext cx="4708770" cy="489233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9715" y="4747948"/>
            <a:ext cx="4313515" cy="415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i="1" dirty="0" smtClean="0">
                <a:solidFill>
                  <a:schemeClr val="bg1"/>
                </a:solidFill>
                <a:latin typeface="Trebuchet MS"/>
                <a:cs typeface="Trebuchet MS"/>
              </a:rPr>
              <a:t>Открой Мир в одном университете!</a:t>
            </a:r>
            <a:endParaRPr lang="en-US" sz="17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3" y="480489"/>
            <a:ext cx="5922297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География работы наших студентов</a:t>
            </a:r>
            <a:endParaRPr lang="ru-RU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10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84" y="1032611"/>
            <a:ext cx="7442754" cy="36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304089"/>
            <a:ext cx="6190902" cy="1365820"/>
          </a:xfrm>
        </p:spPr>
        <p:txBody>
          <a:bodyPr>
            <a:noAutofit/>
          </a:bodyPr>
          <a:lstStyle/>
          <a:p>
            <a:pPr algn="l"/>
            <a:r>
              <a:rPr lang="ru-RU" sz="2800" b="1" noProof="1" smtClean="0">
                <a:solidFill>
                  <a:srgbClr val="0D62B2"/>
                </a:solidFill>
                <a:latin typeface="Trebuchet MS"/>
                <a:cs typeface="Trebuchet MS"/>
              </a:rPr>
              <a:t>Контактная информация</a:t>
            </a:r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/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11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452827"/>
            <a:ext cx="455427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Офис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: Адрес: 117198, г. Москва, </a:t>
            </a:r>
            <a:endParaRPr lang="ru-RU" alt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ул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Миклухо-Маклая, д 6. </a:t>
            </a:r>
            <a:r>
              <a:rPr lang="ru-RU" alt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Каб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5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/>
            </a:r>
            <a:b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</a:b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Телефон: </a:t>
            </a:r>
            <a:r>
              <a:rPr lang="is-I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7 (495) </a:t>
            </a:r>
            <a:r>
              <a:rPr lang="is-I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787-38-03 доб</a:t>
            </a:r>
            <a:r>
              <a:rPr lang="is-I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 </a:t>
            </a:r>
            <a:r>
              <a:rPr lang="is-I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24-88, 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+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7 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(</a:t>
            </a:r>
            <a:r>
              <a:rPr lang="is-IS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985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) </a:t>
            </a:r>
            <a:r>
              <a:rPr lang="is-IS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784-45-39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ru-RU" alt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www.imeb.ru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/>
            </a:r>
            <a:b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</a:b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E-mail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: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  <a:hlinkClick r:id="rId5"/>
              </a:rPr>
              <a:t>imeb@rudn.university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8471" y="3377089"/>
            <a:ext cx="32912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Руководитель программы: </a:t>
            </a:r>
          </a:p>
          <a:p>
            <a:r>
              <a:rPr lang="ru-RU" alt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Ефремов Виктор Степанович </a:t>
            </a:r>
            <a:endParaRPr lang="ru-RU" altLang="ru-RU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ru-RU" alt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Должность: доцент</a:t>
            </a:r>
            <a:r>
              <a:rPr lang="ru-RU" alt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кандидат </a:t>
            </a:r>
            <a:endParaRPr lang="ru-RU" altLang="ru-RU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r>
              <a:rPr lang="ru-RU" alt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экономических </a:t>
            </a:r>
            <a:r>
              <a:rPr lang="ru-RU" alt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наук</a:t>
            </a:r>
            <a:r>
              <a:rPr lang="ru-RU" alt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endParaRPr lang="ru-RU" sz="1700" dirty="0"/>
          </a:p>
        </p:txBody>
      </p:sp>
      <p:pic>
        <p:nvPicPr>
          <p:cNvPr id="10" name="Рисунок 9" descr="http://www.rudn.ru/pictur.php?t_id=504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90" y="1100614"/>
            <a:ext cx="2276475" cy="227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en-US" sz="2800" b="1" noProof="1" smtClean="0">
                <a:solidFill>
                  <a:srgbClr val="0D62B2"/>
                </a:solidFill>
                <a:latin typeface="Trebuchet MS"/>
                <a:cs typeface="Trebuchet MS"/>
              </a:rPr>
              <a:t>О</a:t>
            </a:r>
            <a:r>
              <a:rPr lang="ru-RU" sz="2800" b="1" noProof="1" smtClean="0">
                <a:solidFill>
                  <a:srgbClr val="0D62B2"/>
                </a:solidFill>
                <a:latin typeface="Trebuchet MS"/>
                <a:cs typeface="Trebuchet MS"/>
              </a:rPr>
              <a:t>писание</a:t>
            </a:r>
            <a:r>
              <a:rPr lang="en-US" sz="2800" b="1" noProof="1" smtClean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ru-RU" sz="2800" b="1" noProof="1" smtClean="0">
                <a:solidFill>
                  <a:srgbClr val="0D62B2"/>
                </a:solidFill>
                <a:latin typeface="Trebuchet MS"/>
                <a:cs typeface="Trebuchet MS"/>
              </a:rPr>
              <a:t>программы</a:t>
            </a:r>
            <a: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  <a:t/>
            </a:r>
            <a:b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032610"/>
            <a:ext cx="8243854" cy="3657699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В рамках российско-британской магистерской программы «Управление международным бизнесом» осуществляется подготовка менеджеров для работы в компаниях, ориентированных на международные рынки, с большим объёмом международных коммерческих операций, в торговых и производственно-коммерческих отделениях и представительствах российских компаний за рубежом, иностранных компаний в России, в структурах транснациональных корпораций. К знаниям и умениям таких менеджеров предъявляются особые требования</a:t>
            </a:r>
            <a:r>
              <a:rPr lang="ru-RU" sz="1800" dirty="0" smtClean="0"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ru-RU" sz="18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304089"/>
            <a:ext cx="6190902" cy="525484"/>
          </a:xfrm>
        </p:spPr>
        <p:txBody>
          <a:bodyPr>
            <a:noAutofit/>
          </a:bodyPr>
          <a:lstStyle/>
          <a:p>
            <a:pPr algn="l"/>
            <a:r>
              <a:rPr lang="en-US" sz="2800" b="1" noProof="1">
                <a:solidFill>
                  <a:srgbClr val="0D62B2"/>
                </a:solidFill>
                <a:latin typeface="Trebuchet MS"/>
                <a:cs typeface="Trebuchet MS"/>
              </a:rPr>
              <a:t>О</a:t>
            </a:r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писание</a:t>
            </a:r>
            <a:r>
              <a:rPr lang="en-US" sz="2800" b="1" noProof="1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ru-RU" sz="2800" b="1" noProof="1">
                <a:solidFill>
                  <a:srgbClr val="0D62B2"/>
                </a:solidFill>
                <a:latin typeface="Trebuchet MS"/>
                <a:cs typeface="Trebuchet MS"/>
              </a:rPr>
              <a:t>программы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76484" y="915017"/>
            <a:ext cx="8867516" cy="2481990"/>
          </a:xfrm>
        </p:spPr>
        <p:txBody>
          <a:bodyPr>
            <a:noAutofit/>
          </a:bodyPr>
          <a:lstStyle/>
          <a:p>
            <a:pPr algn="l">
              <a:buClr>
                <a:schemeClr val="accent2"/>
              </a:buClr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Выпускники программы должны понимать: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C</a:t>
            </a:r>
            <a:r>
              <a:rPr lang="ru-RU" sz="1600" dirty="0" err="1" smtClean="0">
                <a:latin typeface="Trebuchet MS" charset="0"/>
                <a:ea typeface="Trebuchet MS" charset="0"/>
                <a:cs typeface="Trebuchet MS" charset="0"/>
              </a:rPr>
              <a:t>овременные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600" dirty="0" err="1">
                <a:latin typeface="Trebuchet MS" charset="0"/>
                <a:ea typeface="Trebuchet MS" charset="0"/>
                <a:cs typeface="Trebuchet MS" charset="0"/>
              </a:rPr>
              <a:t>макроусловия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 международного 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бизнеса,</a:t>
            </a: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а также источники 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его глобальных конкурентных 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преимуществ</a:t>
            </a: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C</a:t>
            </a:r>
            <a:r>
              <a:rPr lang="ru-RU" sz="1600" dirty="0" err="1" smtClean="0">
                <a:latin typeface="Trebuchet MS" charset="0"/>
                <a:ea typeface="Trebuchet MS" charset="0"/>
                <a:cs typeface="Trebuchet MS" charset="0"/>
              </a:rPr>
              <a:t>одержание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и технологию связанных с ним международных коммерческих операций, 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особенности организации многонациональных компаний, виртуальных предприятий и 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фирм</a:t>
            </a: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ru-RU" sz="160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C</a:t>
            </a:r>
            <a:r>
              <a:rPr lang="ru-RU" sz="1600" dirty="0" err="1" smtClean="0">
                <a:latin typeface="Trebuchet MS" charset="0"/>
                <a:ea typeface="Trebuchet MS" charset="0"/>
                <a:cs typeface="Trebuchet MS" charset="0"/>
              </a:rPr>
              <a:t>пецифику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управления персоналом в кросс-культурной 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среде</a:t>
            </a: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ru-RU" sz="160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M</a:t>
            </a:r>
            <a:r>
              <a:rPr lang="ru-RU" sz="1600" dirty="0" err="1" smtClean="0">
                <a:latin typeface="Trebuchet MS" charset="0"/>
                <a:ea typeface="Trebuchet MS" charset="0"/>
                <a:cs typeface="Trebuchet MS" charset="0"/>
              </a:rPr>
              <a:t>еханику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работы на международных рынках товаров, услуг и 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капитала</a:t>
            </a:r>
            <a:r>
              <a:rPr lang="en-US" sz="1600" dirty="0" smtClean="0">
                <a:latin typeface="Trebuchet MS" charset="0"/>
                <a:ea typeface="Trebuchet MS" charset="0"/>
                <a:cs typeface="Trebuchet MS" charset="0"/>
              </a:rPr>
              <a:t>.</a:t>
            </a:r>
            <a:endParaRPr lang="ru-RU" sz="1600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Д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олжны 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в совершенстве владеть как минимум двумя иностранными языками, профессионально разбираться в вопросах информационно-технологического обеспечения управления.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Д</a:t>
            </a:r>
            <a:r>
              <a:rPr lang="ru-RU" sz="1600" dirty="0" smtClean="0">
                <a:latin typeface="Trebuchet MS" charset="0"/>
                <a:ea typeface="Trebuchet MS" charset="0"/>
                <a:cs typeface="Trebuchet MS" charset="0"/>
              </a:rPr>
              <a:t>олжны </a:t>
            </a:r>
            <a:r>
              <a:rPr lang="ru-RU" sz="1600" dirty="0">
                <a:latin typeface="Trebuchet MS" charset="0"/>
                <a:ea typeface="Trebuchet MS" charset="0"/>
                <a:cs typeface="Trebuchet MS" charset="0"/>
              </a:rPr>
              <a:t>обладать компетенциями в сфере международного бизнеса и мировой экономики.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Условия приема</a:t>
            </a:r>
            <a:b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032611"/>
            <a:ext cx="8778616" cy="3931542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Прием ведется на дневное отделение. Зачисление на программу осуществляется на бюджетные и платные места по результатам вступительного междисциплинарного экзамена по направлению «Менеджмент», экзамен поводится в письменной форме (3 блока вопросов).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endParaRPr lang="ru-RU" sz="1800" b="1" dirty="0">
              <a:latin typeface="Trebuchet MS" charset="0"/>
              <a:ea typeface="Trebuchet MS" charset="0"/>
              <a:cs typeface="Trebuchet MS" charset="0"/>
            </a:endParaRP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b="1" dirty="0" smtClean="0">
                <a:latin typeface="Trebuchet MS" charset="0"/>
                <a:ea typeface="Trebuchet MS" charset="0"/>
                <a:cs typeface="Trebuchet MS" charset="0"/>
              </a:rPr>
              <a:t>Для </a:t>
            </a:r>
            <a:r>
              <a:rPr lang="ru-RU" sz="1800" b="1" dirty="0">
                <a:latin typeface="Trebuchet MS" charset="0"/>
                <a:ea typeface="Trebuchet MS" charset="0"/>
                <a:cs typeface="Trebuchet MS" charset="0"/>
              </a:rPr>
              <a:t>поступления на программу необходимо </a:t>
            </a:r>
            <a:r>
              <a:rPr lang="ru-RU" sz="1800" b="1" dirty="0" smtClean="0">
                <a:latin typeface="Trebuchet MS" charset="0"/>
                <a:ea typeface="Trebuchet MS" charset="0"/>
                <a:cs typeface="Trebuchet MS" charset="0"/>
              </a:rPr>
              <a:t>иметь: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д</a:t>
            </a:r>
            <a:r>
              <a:rPr lang="ru-RU" sz="1800" dirty="0" smtClean="0">
                <a:latin typeface="Trebuchet MS" charset="0"/>
                <a:ea typeface="Trebuchet MS" charset="0"/>
                <a:cs typeface="Trebuchet MS" charset="0"/>
              </a:rPr>
              <a:t>окумент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государственного образца о высшем образовании с соответствующим приложением к нему, подтверждающий Вашу квалификацию: бакалавра, специалиста или магистра.</a:t>
            </a:r>
          </a:p>
          <a:p>
            <a:pPr marL="342900" indent="-342900" algn="l">
              <a:buClr>
                <a:schemeClr val="accent2"/>
              </a:buClr>
              <a:buFont typeface="Arial" charset="0"/>
              <a:buChar char="•"/>
            </a:pPr>
            <a:endParaRPr lang="ru-RU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622982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  <a:t>Обучение по программе</a:t>
            </a:r>
            <a:br>
              <a:rPr lang="ru-RU" sz="28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endParaRPr lang="en-US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gray">
          <a:xfrm>
            <a:off x="272201" y="1897119"/>
            <a:ext cx="3746906" cy="360363"/>
          </a:xfrm>
          <a:prstGeom prst="rect">
            <a:avLst/>
          </a:prstGeom>
          <a:solidFill>
            <a:srgbClr val="0D62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914400" eaLnBrk="0" hangingPunct="0"/>
            <a:r>
              <a:rPr lang="ru-RU" sz="1600" b="1" noProof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МЕСТА ПРОХОЖДЕНИЯ ПРАКТИКИ</a:t>
            </a:r>
            <a:r>
              <a:rPr lang="en-US" sz="1600" b="1" noProof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  <a:endParaRPr lang="en-US" sz="1600" b="1" noProof="1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gray">
          <a:xfrm>
            <a:off x="275376" y="2257481"/>
            <a:ext cx="3743731" cy="214439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ru-RU" sz="17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Компании, действующие на международных рынках, осуществляющие прямые зарубежные инвестиции, имеющие представительства, филиалы, дочерние и совместные предприятия за рубежом.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76484" y="1092920"/>
            <a:ext cx="3742623" cy="360363"/>
          </a:xfrm>
          <a:prstGeom prst="rect">
            <a:avLst/>
          </a:prstGeom>
          <a:solidFill>
            <a:srgbClr val="0D62B2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ФОРМА ОБУЧЕНИЯ И СРОКИ:</a:t>
            </a:r>
            <a:endParaRPr lang="ru-RU" sz="16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276484" y="1453283"/>
            <a:ext cx="3742623" cy="369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ru-RU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 года</a:t>
            </a:r>
            <a:endParaRPr lang="en-US" sz="1800" noProof="1">
              <a:solidFill>
                <a:schemeClr val="tx1">
                  <a:tint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gray">
          <a:xfrm>
            <a:off x="4099981" y="1897119"/>
            <a:ext cx="4718493" cy="360363"/>
          </a:xfrm>
          <a:prstGeom prst="rect">
            <a:avLst/>
          </a:prstGeom>
          <a:solidFill>
            <a:srgbClr val="0D62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 defTabSz="914400" eaLnBrk="0" hangingPunct="0"/>
            <a:r>
              <a:rPr lang="ru-RU" sz="1600" b="1" noProof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ПРЕПОДАВАТЕЛЬСКИЙ СОСТАВ</a:t>
            </a:r>
            <a:r>
              <a:rPr lang="en-US" sz="1600" b="1" noProof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  <a:endParaRPr lang="en-US" sz="1600" b="1" noProof="1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4106573" y="2257481"/>
            <a:ext cx="4711901" cy="214439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ru-RU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Основную часть дисциплин ведут топ-менеджеры крупнейших российских и зарубежных компаний</a:t>
            </a:r>
            <a:r>
              <a:rPr lang="en-US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ru-RU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при этом обладающие учеными степенями. В рамках теоретических дисциплин задействованы лучшие преподаватели, участники грантов, обладающие многочисленными публикациями.</a:t>
            </a:r>
            <a:endParaRPr lang="en-US" sz="1800" noProof="1">
              <a:solidFill>
                <a:schemeClr val="tx1">
                  <a:tint val="7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4106573" y="1095193"/>
            <a:ext cx="4711901" cy="360363"/>
          </a:xfrm>
          <a:prstGeom prst="rect">
            <a:avLst/>
          </a:prstGeom>
          <a:solidFill>
            <a:srgbClr val="0D62B2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ФОРМА ОБУЧЕНИЯ И СРОКИ:</a:t>
            </a:r>
            <a:endParaRPr lang="ru-RU" sz="160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gray">
          <a:xfrm>
            <a:off x="4117207" y="1455556"/>
            <a:ext cx="4701268" cy="369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72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lnSpc>
                <a:spcPct val="95000"/>
              </a:lnSpc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800" noProof="1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220 000 ₽</a:t>
            </a:r>
          </a:p>
        </p:txBody>
      </p:sp>
    </p:spTree>
    <p:extLst>
      <p:ext uri="{BB962C8B-B14F-4D97-AF65-F5344CB8AC3E}">
        <p14:creationId xmlns:p14="http://schemas.microsoft.com/office/powerpoint/2010/main" val="403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rgbClr val="0D62B2"/>
                </a:solidFill>
                <a:latin typeface="Trebuchet MS"/>
                <a:cs typeface="Trebuchet MS"/>
              </a:rPr>
              <a:t>Области профессиональной деятельности выпускников:</a:t>
            </a:r>
            <a:endParaRPr lang="en-US" sz="26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276484" y="1327150"/>
            <a:ext cx="8342046" cy="4413250"/>
          </a:xfrm>
        </p:spPr>
        <p:txBody>
          <a:bodyPr>
            <a:noAutofit/>
          </a:bodyPr>
          <a:lstStyle/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 smtClean="0"/>
              <a:t>Исполнители </a:t>
            </a:r>
            <a:r>
              <a:rPr lang="ru-RU" sz="1800" dirty="0"/>
              <a:t>или руководители среднего/высшего уровня в различных службах аппарата управления, на должностях, относящихся к среднему/высшему штабному или линейному менеджменту. </a:t>
            </a:r>
            <a:endParaRPr lang="ru-RU" sz="1800" dirty="0" smtClean="0"/>
          </a:p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/>
              <a:t>Объектами профессиональной деятельности магистров менеджмента в рамках совместной российско-британской программы «Управление международным бизнесом» являются:</a:t>
            </a:r>
          </a:p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 smtClean="0"/>
              <a:t>Процессы </a:t>
            </a:r>
            <a:r>
              <a:rPr lang="ru-RU" sz="1800" dirty="0"/>
              <a:t>управления международными компаниями различных организационно-правовых форм;</a:t>
            </a:r>
          </a:p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 smtClean="0"/>
              <a:t>Процессы </a:t>
            </a:r>
            <a:r>
              <a:rPr lang="ru-RU" sz="1800" dirty="0"/>
              <a:t>управления международными коммерческими операциями</a:t>
            </a:r>
            <a:r>
              <a:rPr lang="ru-RU" sz="1800" dirty="0" smtClean="0"/>
              <a:t>;</a:t>
            </a:r>
          </a:p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/>
              <a:t>Научно-исследовательские процессы. </a:t>
            </a:r>
          </a:p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endParaRPr lang="ru-RU" sz="1700" dirty="0"/>
          </a:p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6345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solidFill>
                  <a:srgbClr val="0D62B2"/>
                </a:solidFill>
                <a:latin typeface="Trebuchet MS"/>
                <a:cs typeface="Trebuchet MS"/>
              </a:rPr>
              <a:t>ЗАРУБЕЖНЫЕ ПАРТНЕРЫ ПРОГРАММЫ</a:t>
            </a:r>
            <a:endParaRPr lang="en-US" sz="26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26" name="Скругленный прямоугольник 4"/>
          <p:cNvSpPr/>
          <p:nvPr/>
        </p:nvSpPr>
        <p:spPr>
          <a:xfrm>
            <a:off x="1704023" y="1549307"/>
            <a:ext cx="5591174" cy="59490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Trebuchet MS" panose="020B0603020202020204" pitchFamily="34" charset="0"/>
              </a:rPr>
              <a:t>Школа бизнеса </a:t>
            </a:r>
            <a:r>
              <a:rPr lang="ru-RU" b="1" kern="1200" dirty="0" err="1" smtClean="0">
                <a:latin typeface="Trebuchet MS" panose="020B0603020202020204" pitchFamily="34" charset="0"/>
              </a:rPr>
              <a:t>Эдинбургского</a:t>
            </a:r>
            <a:r>
              <a:rPr lang="ru-RU" b="1" kern="1200" dirty="0" smtClean="0">
                <a:latin typeface="Trebuchet MS" panose="020B0603020202020204" pitchFamily="34" charset="0"/>
              </a:rPr>
              <a:t> университета </a:t>
            </a:r>
            <a:r>
              <a:rPr lang="ru-RU" b="1" kern="1200" dirty="0" err="1" smtClean="0">
                <a:latin typeface="Trebuchet MS" panose="020B0603020202020204" pitchFamily="34" charset="0"/>
              </a:rPr>
              <a:t>Нэйпия</a:t>
            </a:r>
            <a:r>
              <a:rPr lang="ru-RU" b="1" kern="1200" dirty="0" smtClean="0">
                <a:latin typeface="Trebuchet MS" panose="020B0603020202020204" pitchFamily="34" charset="0"/>
              </a:rPr>
              <a:t> </a:t>
            </a:r>
            <a:r>
              <a:rPr lang="ru-RU" b="1" kern="1200" dirty="0" smtClean="0">
                <a:latin typeface="Trebuchet MS" panose="020B0603020202020204" pitchFamily="34" charset="0"/>
              </a:rPr>
              <a:t>(</a:t>
            </a:r>
            <a:r>
              <a:rPr lang="ru-RU" b="1" kern="1200" dirty="0" smtClean="0">
                <a:latin typeface="Trebuchet MS" panose="020B0603020202020204" pitchFamily="34" charset="0"/>
              </a:rPr>
              <a:t>г. Эдинбург, Шотландия)</a:t>
            </a:r>
            <a:endParaRPr lang="ru-RU" b="1" kern="1200" dirty="0">
              <a:latin typeface="Trebuchet MS" panose="020B0603020202020204" pitchFamily="34" charset="0"/>
            </a:endParaRPr>
          </a:p>
        </p:txBody>
      </p:sp>
      <p:sp>
        <p:nvSpPr>
          <p:cNvPr id="24" name="Скругленный прямоугольник 6"/>
          <p:cNvSpPr/>
          <p:nvPr/>
        </p:nvSpPr>
        <p:spPr>
          <a:xfrm>
            <a:off x="1704023" y="2620190"/>
            <a:ext cx="5591174" cy="59490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noProof="1" smtClean="0">
                <a:latin typeface="Trebuchet MS" panose="020B0603020202020204" pitchFamily="34" charset="0"/>
              </a:rPr>
              <a:t>Международная школа бизнеса Солбридж </a:t>
            </a:r>
            <a:endParaRPr lang="ru-RU" b="1" kern="1200" noProof="1" smtClean="0">
              <a:latin typeface="Trebuchet MS" panose="020B0603020202020204" pitchFamily="34" charset="0"/>
            </a:endParaRPr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noProof="1" smtClean="0">
                <a:latin typeface="Trebuchet MS" panose="020B0603020202020204" pitchFamily="34" charset="0"/>
              </a:rPr>
              <a:t>(</a:t>
            </a:r>
            <a:r>
              <a:rPr lang="ru-RU" b="1" kern="1200" noProof="1" smtClean="0">
                <a:latin typeface="Trebuchet MS" panose="020B0603020202020204" pitchFamily="34" charset="0"/>
              </a:rPr>
              <a:t>г. Тэйджон, Южная Корея</a:t>
            </a:r>
            <a:r>
              <a:rPr lang="ru-RU" b="1" kern="1200" noProof="1" smtClean="0">
                <a:latin typeface="Trebuchet MS" panose="020B0603020202020204" pitchFamily="34" charset="0"/>
              </a:rPr>
              <a:t>)</a:t>
            </a:r>
            <a:endParaRPr lang="ru-RU" b="1" kern="1200" dirty="0">
              <a:latin typeface="Trebuchet MS" panose="020B0603020202020204" pitchFamily="34" charset="0"/>
            </a:endParaRPr>
          </a:p>
        </p:txBody>
      </p:sp>
      <p:sp>
        <p:nvSpPr>
          <p:cNvPr id="22" name="Скругленный прямоугольник 8"/>
          <p:cNvSpPr/>
          <p:nvPr/>
        </p:nvSpPr>
        <p:spPr>
          <a:xfrm>
            <a:off x="1704023" y="3773276"/>
            <a:ext cx="5591174" cy="59490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noProof="1" smtClean="0">
                <a:latin typeface="Trebuchet MS" panose="020B0603020202020204" pitchFamily="34" charset="0"/>
              </a:rPr>
              <a:t>Институт немецкого языка Треффпункт </a:t>
            </a:r>
            <a:endParaRPr lang="ru-RU" b="1" kern="1200" noProof="1" smtClean="0">
              <a:latin typeface="Trebuchet MS" panose="020B0603020202020204" pitchFamily="34" charset="0"/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noProof="1" smtClean="0">
                <a:latin typeface="Trebuchet MS" panose="020B0603020202020204" pitchFamily="34" charset="0"/>
              </a:rPr>
              <a:t>(</a:t>
            </a:r>
            <a:r>
              <a:rPr lang="ru-RU" b="1" kern="1200" noProof="1" smtClean="0">
                <a:latin typeface="Trebuchet MS" panose="020B0603020202020204" pitchFamily="34" charset="0"/>
              </a:rPr>
              <a:t>г. Бамберг, Бавария)</a:t>
            </a:r>
            <a:endParaRPr lang="en-US" b="1" kern="1200" noProof="1">
              <a:latin typeface="Trebuchet MS" panose="020B0603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4785" y="1381812"/>
            <a:ext cx="1354452" cy="929897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Скругленный прямоугольник 27"/>
          <p:cNvSpPr/>
          <p:nvPr/>
        </p:nvSpPr>
        <p:spPr>
          <a:xfrm>
            <a:off x="174785" y="2546167"/>
            <a:ext cx="1354452" cy="914400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2458"/>
              <a:satOff val="133"/>
              <a:lumOff val="-6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174785" y="3752809"/>
            <a:ext cx="1354452" cy="937500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4916"/>
              <a:satOff val="267"/>
              <a:lumOff val="-123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96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4" y="480489"/>
            <a:ext cx="5839054" cy="55212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Карьера и трудоустройство</a:t>
            </a:r>
            <a:endParaRPr lang="ru-RU" sz="2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484" y="1049834"/>
            <a:ext cx="8633600" cy="3914319"/>
          </a:xfrm>
        </p:spPr>
        <p:txBody>
          <a:bodyPr>
            <a:normAutofit/>
          </a:bodyPr>
          <a:lstStyle/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Выпускники магистерской программы </a:t>
            </a:r>
            <a:r>
              <a:rPr lang="ru-RU" sz="1800" dirty="0" smtClean="0">
                <a:latin typeface="Trebuchet MS" charset="0"/>
                <a:ea typeface="Trebuchet MS" charset="0"/>
                <a:cs typeface="Trebuchet MS" charset="0"/>
              </a:rPr>
              <a:t>«Управление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международным </a:t>
            </a:r>
            <a:r>
              <a:rPr lang="ru-RU" sz="1800" dirty="0" smtClean="0">
                <a:latin typeface="Trebuchet MS" charset="0"/>
                <a:ea typeface="Trebuchet MS" charset="0"/>
                <a:cs typeface="Trebuchet MS" charset="0"/>
              </a:rPr>
              <a:t>бизнесом» весьма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востребованы в компаниях с хорошей международной репутацией как в Российской Федерации, так и за рубежом. Их отраслевая принадлежность обширна. </a:t>
            </a:r>
            <a:endParaRPr lang="ru-RU" sz="1800" dirty="0" smtClean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 algn="l">
              <a:buClr>
                <a:schemeClr val="accent2"/>
              </a:buClr>
              <a:buFont typeface="Arial" charset="0"/>
              <a:buChar char="•"/>
            </a:pPr>
            <a:r>
              <a:rPr lang="ru-RU" sz="1800" dirty="0" smtClean="0">
                <a:latin typeface="Trebuchet MS" charset="0"/>
                <a:ea typeface="Trebuchet MS" charset="0"/>
                <a:cs typeface="Trebuchet MS" charset="0"/>
              </a:rPr>
              <a:t>Среди 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них есть энергетические, производственные, добывающие, консалтинговые, высокотехнологичные, финансовые, </a:t>
            </a:r>
            <a:r>
              <a:rPr lang="ru-RU" sz="1800" dirty="0" err="1">
                <a:latin typeface="Trebuchet MS" charset="0"/>
                <a:ea typeface="Trebuchet MS" charset="0"/>
                <a:cs typeface="Trebuchet MS" charset="0"/>
              </a:rPr>
              <a:t>траспортно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-логистические компании, банки, компании </a:t>
            </a:r>
            <a:r>
              <a:rPr lang="ru-RU" sz="1800" dirty="0" err="1">
                <a:latin typeface="Trebuchet MS" charset="0"/>
                <a:ea typeface="Trebuchet MS" charset="0"/>
                <a:cs typeface="Trebuchet MS" charset="0"/>
              </a:rPr>
              <a:t>гостинично</a:t>
            </a:r>
            <a:r>
              <a:rPr lang="ru-RU" sz="1800" dirty="0">
                <a:latin typeface="Trebuchet MS" charset="0"/>
                <a:ea typeface="Trebuchet MS" charset="0"/>
                <a:cs typeface="Trebuchet MS" charset="0"/>
              </a:rPr>
              <a:t>-туристического профиля.</a:t>
            </a:r>
          </a:p>
          <a:p>
            <a:pPr marL="285750" indent="-285750" algn="l">
              <a:lnSpc>
                <a:spcPct val="120000"/>
              </a:lnSpc>
              <a:buClr>
                <a:schemeClr val="accent2"/>
              </a:buClr>
              <a:buFont typeface="Arial" charset="0"/>
              <a:buChar char="•"/>
            </a:pPr>
            <a:endParaRPr lang="ru-RU" sz="1800" dirty="0"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 algn="l">
              <a:buFont typeface="Arial" charset="0"/>
              <a:buChar char="•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pic>
        <p:nvPicPr>
          <p:cNvPr id="6" name="Picture 3" descr="200px-EY_logo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0" y="4330056"/>
            <a:ext cx="683736" cy="765785"/>
          </a:xfrm>
          <a:prstGeom prst="rect">
            <a:avLst/>
          </a:prstGeom>
        </p:spPr>
      </p:pic>
      <p:pic>
        <p:nvPicPr>
          <p:cNvPr id="7" name="Picture 4" descr="Bat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77" y="3807705"/>
            <a:ext cx="1188078" cy="677205"/>
          </a:xfrm>
          <a:prstGeom prst="rect">
            <a:avLst/>
          </a:prstGeom>
        </p:spPr>
      </p:pic>
      <p:pic>
        <p:nvPicPr>
          <p:cNvPr id="8" name="Picture 5" descr="The_Hershey_Compan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7" y="3447612"/>
            <a:ext cx="1141454" cy="416631"/>
          </a:xfrm>
          <a:prstGeom prst="rect">
            <a:avLst/>
          </a:prstGeom>
        </p:spPr>
      </p:pic>
      <p:pic>
        <p:nvPicPr>
          <p:cNvPr id="9" name="Picture 6" descr="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59" y="3272030"/>
            <a:ext cx="1413405" cy="497022"/>
          </a:xfrm>
          <a:prstGeom prst="rect">
            <a:avLst/>
          </a:prstGeom>
        </p:spPr>
      </p:pic>
      <p:pic>
        <p:nvPicPr>
          <p:cNvPr id="10" name="Picture 7" descr="rusnan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68" y="3261971"/>
            <a:ext cx="1754188" cy="590563"/>
          </a:xfrm>
          <a:prstGeom prst="rect">
            <a:avLst/>
          </a:prstGeom>
        </p:spPr>
      </p:pic>
      <p:pic>
        <p:nvPicPr>
          <p:cNvPr id="12" name="Picture 9" descr="logo_eastline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17" y="3931649"/>
            <a:ext cx="1527074" cy="435665"/>
          </a:xfrm>
          <a:prstGeom prst="rect">
            <a:avLst/>
          </a:prstGeom>
        </p:spPr>
      </p:pic>
      <p:pic>
        <p:nvPicPr>
          <p:cNvPr id="13" name="Picture 10" descr="logonew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32" y="4577670"/>
            <a:ext cx="2171937" cy="403706"/>
          </a:xfrm>
          <a:prstGeom prst="rect">
            <a:avLst/>
          </a:prstGeom>
        </p:spPr>
      </p:pic>
      <p:pic>
        <p:nvPicPr>
          <p:cNvPr id="14" name="Picture 11" descr="345426-nestl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26" y="3713932"/>
            <a:ext cx="637978" cy="635426"/>
          </a:xfrm>
          <a:prstGeom prst="rect">
            <a:avLst/>
          </a:prstGeom>
        </p:spPr>
      </p:pic>
      <p:pic>
        <p:nvPicPr>
          <p:cNvPr id="15" name="Picture 12" descr="logo_brand_language_gateway-HI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95" y="3732698"/>
            <a:ext cx="1248819" cy="760151"/>
          </a:xfrm>
          <a:prstGeom prst="rect">
            <a:avLst/>
          </a:prstGeom>
        </p:spPr>
      </p:pic>
      <p:pic>
        <p:nvPicPr>
          <p:cNvPr id="16" name="Picture 13" descr="Tatneft-Logo.svg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8" y="3894837"/>
            <a:ext cx="1543706" cy="481636"/>
          </a:xfrm>
          <a:prstGeom prst="rect">
            <a:avLst/>
          </a:prstGeom>
        </p:spPr>
      </p:pic>
      <p:pic>
        <p:nvPicPr>
          <p:cNvPr id="17" name="Picture 14" descr="logor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87" y="3251844"/>
            <a:ext cx="1059216" cy="456458"/>
          </a:xfrm>
          <a:prstGeom prst="rect">
            <a:avLst/>
          </a:prstGeom>
        </p:spPr>
      </p:pic>
      <p:pic>
        <p:nvPicPr>
          <p:cNvPr id="18" name="Picture 15" descr="SAP-Logo-1024x506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26" y="3211748"/>
            <a:ext cx="900097" cy="444774"/>
          </a:xfrm>
          <a:prstGeom prst="rect">
            <a:avLst/>
          </a:prstGeom>
        </p:spPr>
      </p:pic>
      <p:pic>
        <p:nvPicPr>
          <p:cNvPr id="19" name="Picture 16" descr="logo-bearingpoin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63" y="4690309"/>
            <a:ext cx="1310343" cy="212931"/>
          </a:xfrm>
          <a:prstGeom prst="rect">
            <a:avLst/>
          </a:prstGeom>
        </p:spPr>
      </p:pic>
      <p:pic>
        <p:nvPicPr>
          <p:cNvPr id="20" name="Picture 17" descr="Samsung_Logo.svg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00" y="3418641"/>
            <a:ext cx="1202281" cy="397182"/>
          </a:xfrm>
          <a:prstGeom prst="rect">
            <a:avLst/>
          </a:prstGeom>
        </p:spPr>
      </p:pic>
      <p:pic>
        <p:nvPicPr>
          <p:cNvPr id="21" name="Picture 18" descr="500px-Deloitte.svg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48" y="4111561"/>
            <a:ext cx="1030285" cy="2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83" y="1184911"/>
            <a:ext cx="7145043" cy="3548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83" y="480489"/>
            <a:ext cx="5922297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География </a:t>
            </a:r>
            <a:r>
              <a:rPr lang="ru-RU" sz="2400" b="1" smtClean="0">
                <a:solidFill>
                  <a:srgbClr val="0D62B2"/>
                </a:solidFill>
                <a:latin typeface="Trebuchet MS"/>
                <a:cs typeface="Trebuchet MS"/>
              </a:rPr>
              <a:t>работы наших выпускников</a:t>
            </a:r>
            <a:endParaRPr lang="ru-RU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9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za_RUDN_template_02_rus" id="{43A714F0-967A-444E-A34E-6FD6451B03CE}" vid="{B7847E73-6C66-A047-B169-41233A4F32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543</Words>
  <Application>Microsoft Office PowerPoint</Application>
  <PresentationFormat>Экран (16:9)</PresentationFormat>
  <Paragraphs>72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Описание программы </vt:lpstr>
      <vt:lpstr>Описание программы</vt:lpstr>
      <vt:lpstr>Условия приема </vt:lpstr>
      <vt:lpstr>Обучение по программе </vt:lpstr>
      <vt:lpstr>Области профессиональной деятельности выпускников:</vt:lpstr>
      <vt:lpstr>ЗАРУБЕЖНЫЕ ПАРТНЕРЫ ПРОГРАММЫ</vt:lpstr>
      <vt:lpstr>Карьера и трудоустройство</vt:lpstr>
      <vt:lpstr>География работы наших выпускников</vt:lpstr>
      <vt:lpstr>География работы наших студентов</vt:lpstr>
      <vt:lpstr>Контактная информация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Грибанова Алевтина Викторовна</cp:lastModifiedBy>
  <cp:revision>38</cp:revision>
  <dcterms:created xsi:type="dcterms:W3CDTF">2017-01-25T11:18:17Z</dcterms:created>
  <dcterms:modified xsi:type="dcterms:W3CDTF">2018-01-30T07:44:59Z</dcterms:modified>
</cp:coreProperties>
</file>