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3.jp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19" r:id="rId3"/>
    <p:sldId id="321" r:id="rId4"/>
    <p:sldId id="271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7">
          <p15:clr>
            <a:srgbClr val="A4A3A4"/>
          </p15:clr>
        </p15:guide>
        <p15:guide id="2" orient="horz" pos="1620">
          <p15:clr>
            <a:srgbClr val="A4A3A4"/>
          </p15:clr>
        </p15:guide>
        <p15:guide id="3" pos="5504">
          <p15:clr>
            <a:srgbClr val="A4A3A4"/>
          </p15:clr>
        </p15:guide>
        <p15:guide id="4" pos="3003">
          <p15:clr>
            <a:srgbClr val="A4A3A4"/>
          </p15:clr>
        </p15:guide>
        <p15:guide id="5" pos="1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9C0"/>
    <a:srgbClr val="0D62B2"/>
    <a:srgbClr val="008F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/>
    <p:restoredTop sz="95000"/>
  </p:normalViewPr>
  <p:slideViewPr>
    <p:cSldViewPr snapToGrid="0" snapToObjects="1" showGuides="1">
      <p:cViewPr varScale="1">
        <p:scale>
          <a:sx n="143" d="100"/>
          <a:sy n="143" d="100"/>
        </p:scale>
        <p:origin x="618" y="114"/>
      </p:cViewPr>
      <p:guideLst>
        <p:guide orient="horz" pos="257"/>
        <p:guide orient="horz" pos="1620"/>
        <p:guide pos="5504"/>
        <p:guide pos="3003"/>
        <p:guide pos="10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59DEEC-DE7E-CD44-AF7C-218B86874FF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5FB765-8FD2-684F-9F48-543BB2C45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7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89BAF-6959-3046-B943-FEE51985CEF9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9760D-F85B-C647-ABC5-35EE68EC7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05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9760D-F85B-C647-ABC5-35EE68EC79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304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9760D-F85B-C647-ABC5-35EE68EC79C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17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9760D-F85B-C647-ABC5-35EE68EC79C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0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9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52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98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73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9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2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58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12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62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01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43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CED60-378B-9D4F-A5CD-C3E0ED5FA883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93403" y="205979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D62B2"/>
                </a:solidFill>
              </a:defRPr>
            </a:lvl1pPr>
          </a:lstStyle>
          <a:p>
            <a:fld id="{897B1AD0-CEE0-234F-8740-2B05DEBC40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537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6213" y="4237896"/>
            <a:ext cx="9152208" cy="914400"/>
          </a:xfrm>
          <a:prstGeom prst="rect">
            <a:avLst/>
          </a:prstGeom>
          <a:solidFill>
            <a:srgbClr val="0079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6251946" cy="4167964"/>
          </a:xfrm>
          <a:prstGeom prst="rect">
            <a:avLst/>
          </a:prstGeom>
        </p:spPr>
      </p:pic>
      <p:pic>
        <p:nvPicPr>
          <p:cNvPr id="4" name="Picture 3" descr="glob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78" t="20120" r="37119"/>
          <a:stretch/>
        </p:blipFill>
        <p:spPr>
          <a:xfrm>
            <a:off x="4855308" y="0"/>
            <a:ext cx="4288692" cy="492810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5" y="207469"/>
            <a:ext cx="9120831" cy="4053944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840479" y="2844530"/>
            <a:ext cx="8412256" cy="11265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ru-RU" sz="1800" b="1" noProof="1">
                <a:solidFill>
                  <a:schemeClr val="bg1"/>
                </a:solidFill>
                <a:latin typeface="Trebuchet MS"/>
                <a:cs typeface="Trebuchet MS"/>
              </a:rPr>
              <a:t>НАПРАВЛЕНИЕ:   </a:t>
            </a:r>
            <a:r>
              <a:rPr lang="ru-RU" sz="1800" b="1" noProof="1">
                <a:solidFill>
                  <a:srgbClr val="FF0000"/>
                </a:solidFill>
                <a:latin typeface="Arial Black" panose="020B0A04020102020204" pitchFamily="34" charset="0"/>
                <a:cs typeface="Trebuchet MS"/>
              </a:rPr>
              <a:t>РЕКЛАМА И СВЯЗИ С ОБЩЕСТВЕННОСТЬЮ</a:t>
            </a:r>
          </a:p>
          <a:p>
            <a:pPr algn="l">
              <a:spcBef>
                <a:spcPts val="0"/>
              </a:spcBef>
            </a:pPr>
            <a:endParaRPr lang="ru-RU" sz="1800" b="1" noProof="1">
              <a:solidFill>
                <a:srgbClr val="FF0000"/>
              </a:solidFill>
              <a:latin typeface="Arial Black" panose="020B0A04020102020204" pitchFamily="34" charset="0"/>
              <a:cs typeface="Trebuchet MS"/>
            </a:endParaRPr>
          </a:p>
          <a:p>
            <a:pPr algn="l">
              <a:spcBef>
                <a:spcPts val="0"/>
              </a:spcBef>
            </a:pPr>
            <a:r>
              <a:rPr lang="ru-RU" sz="1600" b="1" noProof="1">
                <a:solidFill>
                  <a:schemeClr val="bg1"/>
                </a:solidFill>
                <a:latin typeface="Trebuchet MS"/>
                <a:cs typeface="Trebuchet MS"/>
              </a:rPr>
              <a:t>         ТЕСТИРОВАНИЕ ДЛЯ ПОСТУПАЮЩИХ В МАГИСТРАТУРУ В 2020 году</a:t>
            </a:r>
            <a:endParaRPr lang="ru-RU" sz="1800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10" y="2190366"/>
            <a:ext cx="3832360" cy="72648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6213" y="4652074"/>
            <a:ext cx="4708770" cy="489233"/>
          </a:xfrm>
          <a:prstGeom prst="rect">
            <a:avLst/>
          </a:prstGeom>
          <a:solidFill>
            <a:srgbClr val="008F39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01501" y="4719479"/>
            <a:ext cx="4079054" cy="2349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700" i="1" dirty="0">
                <a:solidFill>
                  <a:schemeClr val="bg1"/>
                </a:solidFill>
                <a:latin typeface="Trebuchet MS"/>
                <a:cs typeface="Trebuchet MS"/>
              </a:rPr>
              <a:t>Открой Мир в одном университете!</a:t>
            </a:r>
            <a:endParaRPr lang="en-US" sz="1700" i="1" dirty="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661236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6484" y="480489"/>
            <a:ext cx="5839054" cy="552122"/>
          </a:xfrm>
        </p:spPr>
        <p:txBody>
          <a:bodyPr>
            <a:noAutofit/>
          </a:bodyPr>
          <a:lstStyle/>
          <a:p>
            <a:pPr algn="l"/>
            <a:r>
              <a:rPr lang="ru-RU" sz="2800" b="1" dirty="0">
                <a:solidFill>
                  <a:srgbClr val="0D62B2"/>
                </a:solidFill>
                <a:latin typeface="Trebuchet MS"/>
                <a:cs typeface="Trebuchet MS"/>
              </a:rPr>
              <a:t>Вступительные испытания</a:t>
            </a:r>
            <a:endParaRPr lang="en-US" sz="2800" b="1" dirty="0">
              <a:solidFill>
                <a:srgbClr val="0D62B2"/>
              </a:solidFill>
              <a:latin typeface="Trebuchet MS"/>
              <a:cs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20337" y="4690309"/>
            <a:ext cx="360525" cy="273844"/>
          </a:xfrm>
        </p:spPr>
        <p:txBody>
          <a:bodyPr/>
          <a:lstStyle/>
          <a:p>
            <a:pPr algn="ctr"/>
            <a:fld id="{897B1AD0-CEE0-234F-8740-2B05DEBC40E6}" type="slidenum">
              <a:rPr lang="en-US" smtClean="0">
                <a:solidFill>
                  <a:srgbClr val="FFFFFF"/>
                </a:solidFill>
                <a:latin typeface="Trebuchet MS"/>
                <a:cs typeface="Trebuchet MS"/>
              </a:rPr>
              <a:pPr algn="ctr"/>
              <a:t>2</a:t>
            </a:fld>
            <a:endParaRPr lang="en-US" dirty="0">
              <a:solidFill>
                <a:srgbClr val="FFFFFF"/>
              </a:solidFill>
              <a:latin typeface="Trebuchet MS"/>
              <a:cs typeface="Trebuchet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6454" y="389533"/>
            <a:ext cx="2411146" cy="440040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33956" y="1160697"/>
            <a:ext cx="8445613" cy="3920458"/>
          </a:xfrm>
        </p:spPr>
        <p:txBody>
          <a:bodyPr>
            <a:normAutofit/>
          </a:bodyPr>
          <a:lstStyle/>
          <a:p>
            <a:pPr algn="l">
              <a:buClr>
                <a:schemeClr val="accent2"/>
              </a:buClr>
            </a:pPr>
            <a:r>
              <a:rPr lang="ru-RU" sz="1750" dirty="0">
                <a:solidFill>
                  <a:schemeClr val="tx1"/>
                </a:solidFill>
                <a:latin typeface="Trebuchet MS" charset="0"/>
                <a:ea typeface="Trebuchet MS" charset="0"/>
                <a:cs typeface="Trebuchet MS" charset="0"/>
              </a:rPr>
              <a:t>Вступительные испытания при приеме на направление 42.04.01 «Реклама и связи с общественностью» проводятся в форме компьютерного теста, формируемого электронной системой сопровождения экзаменов (ЭССЭ) методом случайной выборки заданий из подготовленного банка тестовых заданий, с автоматической проверкой ЭССЭ правильности выполненных заданий.</a:t>
            </a:r>
          </a:p>
          <a:p>
            <a:pPr algn="l">
              <a:buClr>
                <a:schemeClr val="accent2"/>
              </a:buClr>
            </a:pPr>
            <a:r>
              <a:rPr lang="ru-RU" sz="1750" dirty="0">
                <a:solidFill>
                  <a:schemeClr val="tx1"/>
                </a:solidFill>
                <a:latin typeface="Trebuchet MS" charset="0"/>
                <a:ea typeface="Trebuchet MS" charset="0"/>
                <a:cs typeface="Trebuchet MS" charset="0"/>
              </a:rPr>
              <a:t>Тест содержит вопросы, составленные в соответствии с Программой междисциплинарного экзамена для поступающих в магистратуру Российского университета дружбы народов по направлению 42.04.01 «Реклама и связи с общественностью», программы магистратуры «Рекламный менеджмент» и «Управление связями с общественностью».</a:t>
            </a:r>
          </a:p>
        </p:txBody>
      </p:sp>
    </p:spTree>
    <p:extLst>
      <p:ext uri="{BB962C8B-B14F-4D97-AF65-F5344CB8AC3E}">
        <p14:creationId xmlns:p14="http://schemas.microsoft.com/office/powerpoint/2010/main" val="1166065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6484" y="480489"/>
            <a:ext cx="5839054" cy="552122"/>
          </a:xfrm>
        </p:spPr>
        <p:txBody>
          <a:bodyPr>
            <a:noAutofit/>
          </a:bodyPr>
          <a:lstStyle/>
          <a:p>
            <a:pPr algn="l"/>
            <a:r>
              <a:rPr lang="ru-RU" sz="2800" b="1" dirty="0">
                <a:solidFill>
                  <a:srgbClr val="0D62B2"/>
                </a:solidFill>
                <a:latin typeface="Trebuchet MS"/>
                <a:cs typeface="Trebuchet MS"/>
              </a:rPr>
              <a:t>Вступительные испытания</a:t>
            </a:r>
            <a:endParaRPr lang="en-US" sz="2800" b="1" dirty="0">
              <a:solidFill>
                <a:srgbClr val="0D62B2"/>
              </a:solidFill>
              <a:latin typeface="Trebuchet MS"/>
              <a:cs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20337" y="4690309"/>
            <a:ext cx="360525" cy="273844"/>
          </a:xfrm>
        </p:spPr>
        <p:txBody>
          <a:bodyPr/>
          <a:lstStyle/>
          <a:p>
            <a:pPr algn="ctr"/>
            <a:fld id="{897B1AD0-CEE0-234F-8740-2B05DEBC40E6}" type="slidenum">
              <a:rPr lang="en-US" smtClean="0">
                <a:solidFill>
                  <a:srgbClr val="FFFFFF"/>
                </a:solidFill>
                <a:latin typeface="Trebuchet MS"/>
                <a:cs typeface="Trebuchet MS"/>
              </a:rPr>
              <a:pPr algn="ctr"/>
              <a:t>3</a:t>
            </a:fld>
            <a:endParaRPr lang="en-US" dirty="0">
              <a:solidFill>
                <a:srgbClr val="FFFFFF"/>
              </a:solidFill>
              <a:latin typeface="Trebuchet MS"/>
              <a:cs typeface="Trebuchet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6454" y="389533"/>
            <a:ext cx="2411146" cy="440040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51369" y="1087936"/>
            <a:ext cx="8892631" cy="3717669"/>
          </a:xfrm>
        </p:spPr>
        <p:txBody>
          <a:bodyPr>
            <a:normAutofit lnSpcReduction="10000"/>
          </a:bodyPr>
          <a:lstStyle/>
          <a:p>
            <a:pPr marL="285750" indent="-285750" algn="l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latin typeface="Trebuchet MS" charset="0"/>
                <a:ea typeface="Trebuchet MS" charset="0"/>
                <a:cs typeface="Trebuchet MS" charset="0"/>
              </a:rPr>
              <a:t>Поступающему предоставляется  одна попытка прохождения теста.</a:t>
            </a:r>
          </a:p>
          <a:p>
            <a:pPr marL="285750" indent="-285750" algn="l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latin typeface="Trebuchet MS" charset="0"/>
                <a:ea typeface="Trebuchet MS" charset="0"/>
                <a:cs typeface="Trebuchet MS" charset="0"/>
              </a:rPr>
              <a:t>На выполнение всего теста отводится 90 минут.</a:t>
            </a:r>
          </a:p>
          <a:p>
            <a:pPr marL="285750" indent="-285750" algn="l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latin typeface="Trebuchet MS" charset="0"/>
                <a:ea typeface="Trebuchet MS" charset="0"/>
                <a:cs typeface="Trebuchet MS" charset="0"/>
              </a:rPr>
              <a:t>Компьютерный тест состоит из 50 вопросов. </a:t>
            </a:r>
          </a:p>
          <a:p>
            <a:pPr marL="285750" indent="-285750" algn="l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latin typeface="Trebuchet MS" charset="0"/>
                <a:ea typeface="Trebuchet MS" charset="0"/>
                <a:cs typeface="Trebuchet MS" charset="0"/>
              </a:rPr>
              <a:t>В тесте присутствуют вопросы следующих видов:</a:t>
            </a:r>
          </a:p>
          <a:p>
            <a:pPr marL="742950" lvl="1" indent="-285750" algn="l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Trebuchet MS" charset="0"/>
                <a:ea typeface="Trebuchet MS" charset="0"/>
                <a:cs typeface="Trebuchet MS" charset="0"/>
              </a:rPr>
              <a:t>с выбором одного правильного ответа из множества, </a:t>
            </a:r>
          </a:p>
          <a:p>
            <a:pPr marL="742950" lvl="1" indent="-285750" algn="l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Trebuchet MS" charset="0"/>
                <a:ea typeface="Trebuchet MS" charset="0"/>
                <a:cs typeface="Trebuchet MS" charset="0"/>
              </a:rPr>
              <a:t>с выбором нескольких правильных ответов из множества, </a:t>
            </a:r>
          </a:p>
          <a:p>
            <a:pPr marL="742950" lvl="1" indent="-285750" algn="l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Trebuchet MS" charset="0"/>
                <a:ea typeface="Trebuchet MS" charset="0"/>
                <a:cs typeface="Trebuchet MS" charset="0"/>
              </a:rPr>
              <a:t>на установление  на соответствия, </a:t>
            </a:r>
          </a:p>
          <a:p>
            <a:pPr marL="742950" lvl="1" indent="-285750" algn="l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Trebuchet MS" charset="0"/>
                <a:ea typeface="Trebuchet MS" charset="0"/>
                <a:cs typeface="Trebuchet MS" charset="0"/>
              </a:rPr>
              <a:t>короткий ответ, </a:t>
            </a:r>
          </a:p>
          <a:p>
            <a:pPr marL="742950" lvl="1" indent="-285750" algn="l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Trebuchet MS" charset="0"/>
                <a:ea typeface="Trebuchet MS" charset="0"/>
                <a:cs typeface="Trebuchet MS" charset="0"/>
              </a:rPr>
              <a:t>перетаскивание слов в текст.</a:t>
            </a:r>
          </a:p>
          <a:p>
            <a:pPr marL="285750" indent="-285750" algn="l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latin typeface="Trebuchet MS" charset="0"/>
                <a:ea typeface="Trebuchet MS" charset="0"/>
                <a:cs typeface="Trebuchet MS" charset="0"/>
              </a:rPr>
              <a:t>Тест оценивается исходя из 100 баллов. За правильный ответ начисляется 2 балла, за неправильный - ноль. </a:t>
            </a:r>
          </a:p>
          <a:p>
            <a:pPr marL="742950" lvl="1" indent="-285750" algn="l">
              <a:buClr>
                <a:schemeClr val="accent2"/>
              </a:buClr>
              <a:buFont typeface="Trebuchet MS" panose="020B0603020202020204" pitchFamily="34" charset="0"/>
              <a:buChar char="!"/>
            </a:pPr>
            <a:r>
              <a:rPr lang="ru-RU" sz="1400" dirty="0">
                <a:solidFill>
                  <a:schemeClr val="tx1"/>
                </a:solidFill>
                <a:latin typeface="Trebuchet MS" charset="0"/>
                <a:ea typeface="Trebuchet MS" charset="0"/>
                <a:cs typeface="Trebuchet MS" charset="0"/>
              </a:rPr>
              <a:t>Для вопросов с выбором нескольких правильных ответов, вопросов на соответствия, перетаскивание в текст: за полный правильный ответ начисляется 2 балла, за частичный правильный ответ - учитывается каждая правильная часть ответа в процентном отношении.</a:t>
            </a:r>
          </a:p>
          <a:p>
            <a:pPr algn="l">
              <a:buClr>
                <a:schemeClr val="accent2"/>
              </a:buClr>
            </a:pPr>
            <a:endParaRPr lang="en-US" sz="1700" dirty="0">
              <a:latin typeface="Trebuchet MS" charset="0"/>
              <a:ea typeface="Trebuchet MS" charset="0"/>
              <a:cs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756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6484" y="480489"/>
            <a:ext cx="6229824" cy="552122"/>
          </a:xfrm>
        </p:spPr>
        <p:txBody>
          <a:bodyPr>
            <a:noAutofit/>
          </a:bodyPr>
          <a:lstStyle/>
          <a:p>
            <a:pPr algn="l"/>
            <a:r>
              <a:rPr lang="ru-RU" sz="2800" b="1" dirty="0">
                <a:solidFill>
                  <a:srgbClr val="0D62B2"/>
                </a:solidFill>
                <a:latin typeface="Trebuchet MS"/>
                <a:cs typeface="Trebuchet MS"/>
              </a:rPr>
              <a:t>Обучение по программе</a:t>
            </a:r>
            <a:br>
              <a:rPr lang="ru-RU" sz="2800" b="1" dirty="0">
                <a:solidFill>
                  <a:srgbClr val="0D62B2"/>
                </a:solidFill>
                <a:latin typeface="Trebuchet MS"/>
                <a:cs typeface="Trebuchet MS"/>
              </a:rPr>
            </a:br>
            <a:endParaRPr lang="en-US" sz="2800" b="1" dirty="0">
              <a:solidFill>
                <a:srgbClr val="0D62B2"/>
              </a:solidFill>
              <a:latin typeface="Trebuchet MS"/>
              <a:cs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20338" y="4690309"/>
            <a:ext cx="373682" cy="273844"/>
          </a:xfrm>
        </p:spPr>
        <p:txBody>
          <a:bodyPr/>
          <a:lstStyle/>
          <a:p>
            <a:pPr algn="ctr"/>
            <a:fld id="{897B1AD0-CEE0-234F-8740-2B05DEBC40E6}" type="slidenum">
              <a:rPr lang="en-US" smtClean="0">
                <a:solidFill>
                  <a:srgbClr val="FFFFFF"/>
                </a:solidFill>
                <a:latin typeface="Trebuchet MS"/>
                <a:cs typeface="Trebuchet MS"/>
              </a:rPr>
              <a:pPr algn="ctr"/>
              <a:t>4</a:t>
            </a:fld>
            <a:endParaRPr lang="en-US" dirty="0">
              <a:solidFill>
                <a:srgbClr val="FFFFFF"/>
              </a:solidFill>
              <a:latin typeface="Trebuchet MS"/>
              <a:cs typeface="Trebuchet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6454" y="389533"/>
            <a:ext cx="2411146" cy="440040"/>
          </a:xfrm>
          <a:prstGeom prst="rect">
            <a:avLst/>
          </a:prstGeom>
        </p:spPr>
      </p:pic>
      <p:sp>
        <p:nvSpPr>
          <p:cNvPr id="10" name="Rectangle 3"/>
          <p:cNvSpPr>
            <a:spLocks noChangeArrowheads="1"/>
          </p:cNvSpPr>
          <p:nvPr/>
        </p:nvSpPr>
        <p:spPr bwMode="gray">
          <a:xfrm>
            <a:off x="272201" y="1897119"/>
            <a:ext cx="3746906" cy="360363"/>
          </a:xfrm>
          <a:prstGeom prst="rect">
            <a:avLst/>
          </a:prstGeom>
          <a:solidFill>
            <a:srgbClr val="0D62B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>
            <a:lvl1pPr defTabSz="801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1650" defTabSz="801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01713" defTabSz="801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03363" defTabSz="801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03425" defTabSz="801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0625" defTabSz="8016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17825" defTabSz="8016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75025" defTabSz="8016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32225" defTabSz="8016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0" algn="ctr" defTabSz="914400" eaLnBrk="0" hangingPunct="0"/>
            <a:r>
              <a:rPr lang="ru-RU" sz="1600" b="1" noProof="1">
                <a:solidFill>
                  <a:srgbClr val="FFFFFF"/>
                </a:solidFill>
                <a:latin typeface="Trebuchet MS" charset="0"/>
                <a:ea typeface="Trebuchet MS" charset="0"/>
                <a:cs typeface="Trebuchet MS" charset="0"/>
              </a:rPr>
              <a:t>МЕСТА ПРОХОЖДЕНИЯ ПРАКТИКИ</a:t>
            </a:r>
            <a:r>
              <a:rPr lang="en-US" sz="1600" b="1" noProof="1">
                <a:solidFill>
                  <a:srgbClr val="FFFFFF"/>
                </a:solidFill>
                <a:latin typeface="Trebuchet MS" charset="0"/>
                <a:ea typeface="Trebuchet MS" charset="0"/>
                <a:cs typeface="Trebuchet MS" charset="0"/>
              </a:rPr>
              <a:t>: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gray">
          <a:xfrm>
            <a:off x="275376" y="2257481"/>
            <a:ext cx="3743731" cy="2144396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A79D0"/>
                  </a:outerShdw>
                </a:effectLst>
              </a14:hiddenEffects>
            </a:ext>
          </a:extLst>
        </p:spPr>
        <p:txBody>
          <a:bodyPr lIns="108000" tIns="72000" rIns="72000" bIns="72000"/>
          <a:lstStyle>
            <a:lvl1pPr marL="190500" indent="-190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81000" indent="-1889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61975" indent="-1793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68350" indent="-204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754063" indent="128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211263" indent="1285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668463" indent="1285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125663" indent="1285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582863" indent="1285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285750" indent="-285750">
              <a:lnSpc>
                <a:spcPct val="95000"/>
              </a:lnSpc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</a:pPr>
            <a:r>
              <a:rPr lang="ru-RU" sz="1800" noProof="1">
                <a:latin typeface="Trebuchet MS" charset="0"/>
                <a:ea typeface="Trebuchet MS" charset="0"/>
                <a:cs typeface="Trebuchet MS" charset="0"/>
              </a:rPr>
              <a:t>Российские и международные компании, а также коммуникационные агентства различной специализации: рекламные, медийные, креативные, PR, брендинговые и другие</a:t>
            </a:r>
            <a:r>
              <a:rPr lang="en-US" sz="1800" noProof="1">
                <a:latin typeface="Trebuchet MS" charset="0"/>
                <a:ea typeface="Trebuchet MS" charset="0"/>
                <a:cs typeface="Trebuchet MS" charset="0"/>
              </a:rPr>
              <a:t>.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gray">
          <a:xfrm>
            <a:off x="276484" y="1092920"/>
            <a:ext cx="3742623" cy="360363"/>
          </a:xfrm>
          <a:prstGeom prst="rect">
            <a:avLst/>
          </a:prstGeom>
          <a:solidFill>
            <a:srgbClr val="0D62B2"/>
          </a:solidFill>
          <a:ln w="12700" algn="ctr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>
            <a:lvl1pPr defTabSz="801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1650" defTabSz="801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01713" defTabSz="801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03363" defTabSz="801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03425" defTabSz="801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0625" defTabSz="8016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17825" defTabSz="8016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75025" defTabSz="8016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32225" defTabSz="8016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ru-RU" sz="1600" b="1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ФОРМА ОБУЧЕНИЯ И СРОКИ:</a:t>
            </a:r>
            <a:endParaRPr lang="ru-RU" sz="1600" dirty="0">
              <a:solidFill>
                <a:schemeClr val="bg1"/>
              </a:solidFill>
              <a:latin typeface="Trebuchet MS" charset="0"/>
              <a:ea typeface="Trebuchet MS" charset="0"/>
              <a:cs typeface="Trebuchet MS" charset="0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gray">
          <a:xfrm>
            <a:off x="276484" y="1453283"/>
            <a:ext cx="3742623" cy="36988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A79D0"/>
                  </a:outerShdw>
                </a:effectLst>
              </a14:hiddenEffects>
            </a:ext>
          </a:extLst>
        </p:spPr>
        <p:txBody>
          <a:bodyPr lIns="108000" tIns="72000" rIns="72000" bIns="72000"/>
          <a:lstStyle>
            <a:lvl1pPr marL="190500" indent="-190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81000" indent="-1889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61975" indent="-1793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68350" indent="-204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754063" indent="128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211263" indent="1285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668463" indent="1285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125663" indent="1285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582863" indent="1285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285750" indent="-285750">
              <a:lnSpc>
                <a:spcPct val="95000"/>
              </a:lnSpc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</a:pPr>
            <a:r>
              <a:rPr lang="ru-RU" sz="1800" noProof="1">
                <a:latin typeface="Trebuchet MS" charset="0"/>
                <a:ea typeface="Trebuchet MS" charset="0"/>
                <a:cs typeface="Trebuchet MS" charset="0"/>
              </a:rPr>
              <a:t>2 года</a:t>
            </a:r>
            <a:endParaRPr lang="en-US" sz="1800" noProof="1">
              <a:latin typeface="Trebuchet MS" charset="0"/>
              <a:ea typeface="Trebuchet MS" charset="0"/>
              <a:cs typeface="Trebuchet MS" charset="0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gray">
          <a:xfrm>
            <a:off x="4099981" y="1897119"/>
            <a:ext cx="4718493" cy="360363"/>
          </a:xfrm>
          <a:prstGeom prst="rect">
            <a:avLst/>
          </a:prstGeom>
          <a:solidFill>
            <a:srgbClr val="0D62B2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>
            <a:lvl1pPr defTabSz="801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1650" defTabSz="801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01713" defTabSz="801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03363" defTabSz="801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03425" defTabSz="801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0625" defTabSz="8016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17825" defTabSz="8016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75025" defTabSz="8016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32225" defTabSz="8016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0" algn="ctr" defTabSz="914400" eaLnBrk="0" hangingPunct="0"/>
            <a:r>
              <a:rPr lang="ru-RU" sz="1600" b="1" noProof="1">
                <a:solidFill>
                  <a:srgbClr val="FFFFFF"/>
                </a:solidFill>
                <a:latin typeface="Trebuchet MS" charset="0"/>
                <a:ea typeface="Trebuchet MS" charset="0"/>
                <a:cs typeface="Trebuchet MS" charset="0"/>
              </a:rPr>
              <a:t>ПРЕПОДАВАТЕЛЬСКИЙ СОСТАВ</a:t>
            </a:r>
            <a:r>
              <a:rPr lang="en-US" sz="1600" b="1" noProof="1">
                <a:solidFill>
                  <a:srgbClr val="FFFFFF"/>
                </a:solidFill>
                <a:latin typeface="Trebuchet MS" charset="0"/>
                <a:ea typeface="Trebuchet MS" charset="0"/>
                <a:cs typeface="Trebuchet MS" charset="0"/>
              </a:rPr>
              <a:t>: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gray">
          <a:xfrm>
            <a:off x="4106573" y="2257481"/>
            <a:ext cx="4711901" cy="2144396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A79D0"/>
                  </a:outerShdw>
                </a:effectLst>
              </a14:hiddenEffects>
            </a:ext>
          </a:extLst>
        </p:spPr>
        <p:txBody>
          <a:bodyPr lIns="108000" tIns="72000" rIns="72000" bIns="72000"/>
          <a:lstStyle>
            <a:lvl1pPr marL="190500" indent="-190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81000" indent="-1889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61975" indent="-1793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68350" indent="-204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754063" indent="128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211263" indent="1285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668463" indent="1285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125663" indent="1285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582863" indent="1285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285750" indent="-285750">
              <a:lnSpc>
                <a:spcPct val="95000"/>
              </a:lnSpc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</a:pPr>
            <a:r>
              <a:rPr lang="ru-RU" sz="1800" noProof="1">
                <a:latin typeface="Trebuchet MS" charset="0"/>
                <a:ea typeface="Trebuchet MS" charset="0"/>
                <a:cs typeface="Trebuchet MS" charset="0"/>
              </a:rPr>
              <a:t>Профессора и доценты вузов, практики с большим опытом работы в коммуникационной индустрии и серьезной профессиональной репутацией</a:t>
            </a:r>
            <a:r>
              <a:rPr lang="en-US" sz="1800" noProof="1">
                <a:latin typeface="Trebuchet MS" charset="0"/>
                <a:ea typeface="Trebuchet MS" charset="0"/>
                <a:cs typeface="Trebuchet MS" charset="0"/>
              </a:rPr>
              <a:t>.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gray">
          <a:xfrm>
            <a:off x="4106573" y="1095193"/>
            <a:ext cx="4711901" cy="360363"/>
          </a:xfrm>
          <a:prstGeom prst="rect">
            <a:avLst/>
          </a:prstGeom>
          <a:solidFill>
            <a:srgbClr val="0D62B2"/>
          </a:solidFill>
          <a:ln w="12700" algn="ctr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>
            <a:lvl1pPr defTabSz="801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1650" defTabSz="801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01713" defTabSz="801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03363" defTabSz="801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03425" defTabSz="801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0625" defTabSz="8016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17825" defTabSz="8016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75025" defTabSz="8016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32225" defTabSz="8016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ru-RU" sz="1600" b="1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ФОРМА ОБУЧЕНИЯ И СРОКИ:</a:t>
            </a:r>
            <a:endParaRPr lang="ru-RU" sz="1600" dirty="0">
              <a:solidFill>
                <a:schemeClr val="bg1"/>
              </a:solidFill>
              <a:latin typeface="Trebuchet MS" charset="0"/>
              <a:ea typeface="Trebuchet MS" charset="0"/>
              <a:cs typeface="Trebuchet MS" charset="0"/>
            </a:endParaRP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gray">
          <a:xfrm>
            <a:off x="4117207" y="1455556"/>
            <a:ext cx="4701268" cy="36988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A79D0"/>
                  </a:outerShdw>
                </a:effectLst>
              </a14:hiddenEffects>
            </a:ext>
          </a:extLst>
        </p:spPr>
        <p:txBody>
          <a:bodyPr lIns="108000" tIns="72000" rIns="72000" bIns="72000"/>
          <a:lstStyle>
            <a:lvl1pPr marL="190500" indent="-190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81000" indent="-1889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61975" indent="-1793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68350" indent="-204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754063" indent="128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211263" indent="1285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668463" indent="1285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125663" indent="1285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582863" indent="1285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285750" indent="-285750">
              <a:lnSpc>
                <a:spcPct val="95000"/>
              </a:lnSpc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</a:pPr>
            <a:r>
              <a:rPr lang="ru-RU" sz="1800" noProof="1">
                <a:latin typeface="Trebuchet MS" charset="0"/>
                <a:ea typeface="Trebuchet MS" charset="0"/>
                <a:cs typeface="Trebuchet MS" charset="0"/>
              </a:rPr>
              <a:t>260</a:t>
            </a:r>
            <a:r>
              <a:rPr lang="en-US" sz="1800" noProof="1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ru-RU" sz="1800" noProof="1">
                <a:latin typeface="Trebuchet MS" charset="0"/>
                <a:ea typeface="Trebuchet MS" charset="0"/>
                <a:cs typeface="Trebuchet MS" charset="0"/>
              </a:rPr>
              <a:t>8</a:t>
            </a:r>
            <a:r>
              <a:rPr lang="en-US" sz="1800" noProof="1">
                <a:latin typeface="Trebuchet MS" charset="0"/>
                <a:ea typeface="Trebuchet MS" charset="0"/>
                <a:cs typeface="Trebuchet MS" charset="0"/>
              </a:rPr>
              <a:t>00 ₽</a:t>
            </a:r>
          </a:p>
        </p:txBody>
      </p:sp>
    </p:spTree>
    <p:extLst>
      <p:ext uri="{BB962C8B-B14F-4D97-AF65-F5344CB8AC3E}">
        <p14:creationId xmlns:p14="http://schemas.microsoft.com/office/powerpoint/2010/main" val="403143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za_RUDN_template_02_rus" id="{43A714F0-967A-444E-A34E-6FD6451B03CE}" vid="{B7847E73-6C66-A047-B169-41233A4F32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1193</TotalTime>
  <Words>303</Words>
  <Application>Microsoft Office PowerPoint</Application>
  <PresentationFormat>Экран (16:9)</PresentationFormat>
  <Paragraphs>34</Paragraphs>
  <Slides>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Calibri</vt:lpstr>
      <vt:lpstr>Trebuchet MS</vt:lpstr>
      <vt:lpstr>Wingdings</vt:lpstr>
      <vt:lpstr>Office Theme</vt:lpstr>
      <vt:lpstr>Презентация PowerPoint</vt:lpstr>
      <vt:lpstr>Вступительные испытания</vt:lpstr>
      <vt:lpstr>Вступительные испытания</vt:lpstr>
      <vt:lpstr>Обучение по программе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ПРЕЗЕНТАЦИИ В ДВЕ И БОЛЕЕ СТРОК</dc:title>
  <dc:creator>Непомнящий Евгений</dc:creator>
  <cp:lastModifiedBy>Евгения Кузнецова</cp:lastModifiedBy>
  <cp:revision>91</cp:revision>
  <dcterms:created xsi:type="dcterms:W3CDTF">2017-01-25T11:18:17Z</dcterms:created>
  <dcterms:modified xsi:type="dcterms:W3CDTF">2020-07-24T07:59:35Z</dcterms:modified>
</cp:coreProperties>
</file>